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5"/>
  </p:sldMasterIdLst>
  <p:notesMasterIdLst>
    <p:notesMasterId r:id="rId23"/>
  </p:notesMasterIdLst>
  <p:handoutMasterIdLst>
    <p:handoutMasterId r:id="rId24"/>
  </p:handoutMasterIdLst>
  <p:sldIdLst>
    <p:sldId id="259" r:id="rId6"/>
    <p:sldId id="283" r:id="rId7"/>
    <p:sldId id="260" r:id="rId8"/>
    <p:sldId id="261" r:id="rId9"/>
    <p:sldId id="263" r:id="rId10"/>
    <p:sldId id="282" r:id="rId11"/>
    <p:sldId id="279" r:id="rId12"/>
    <p:sldId id="266" r:id="rId13"/>
    <p:sldId id="285" r:id="rId14"/>
    <p:sldId id="286" r:id="rId15"/>
    <p:sldId id="277" r:id="rId16"/>
    <p:sldId id="278" r:id="rId17"/>
    <p:sldId id="280" r:id="rId18"/>
    <p:sldId id="284" r:id="rId19"/>
    <p:sldId id="287" r:id="rId20"/>
    <p:sldId id="281" r:id="rId21"/>
    <p:sldId id="275" r:id="rId2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an Bedford" initials="MB"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7A8"/>
    <a:srgbClr val="FFD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p:scale>
          <a:sx n="85" d="100"/>
          <a:sy n="85" d="100"/>
        </p:scale>
        <p:origin x="-336" y="-57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34" charset="0"/>
                <a:ea typeface="ＭＳ Ｐゴシック" pitchFamily="34" charset="-128"/>
                <a:cs typeface="+mn-cs"/>
              </a:defRPr>
            </a:lvl1pPr>
          </a:lstStyle>
          <a:p>
            <a:pPr>
              <a:defRPr/>
            </a:pPr>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A2B5B2F-03F9-724E-B798-CFF5CCE84D03}" type="datetime1">
              <a:rPr lang="en-US" altLang="en-US"/>
              <a:pPr/>
              <a:t>12/22/2017</a:t>
            </a:fld>
            <a:endParaRPr lang="en-US" altLang="en-US"/>
          </a:p>
        </p:txBody>
      </p:sp>
      <p:sp>
        <p:nvSpPr>
          <p:cNvPr id="4" name="Footer Placeholder 3"/>
          <p:cNvSpPr>
            <a:spLocks noGrp="1"/>
          </p:cNvSpPr>
          <p:nvPr>
            <p:ph type="ftr" sz="quarter" idx="2"/>
          </p:nvPr>
        </p:nvSpPr>
        <p:spPr>
          <a:xfrm>
            <a:off x="0" y="9428584"/>
            <a:ext cx="2945659" cy="496332"/>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34" charset="0"/>
                <a:ea typeface="ＭＳ Ｐゴシック"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033444-1731-E843-8BF6-09FF96577FFE}" type="slidenum">
              <a:rPr lang="en-US" altLang="en-US"/>
              <a:pPr/>
              <a:t>‹#›</a:t>
            </a:fld>
            <a:endParaRPr lang="en-US" altLang="en-US"/>
          </a:p>
        </p:txBody>
      </p:sp>
    </p:spTree>
    <p:extLst>
      <p:ext uri="{BB962C8B-B14F-4D97-AF65-F5344CB8AC3E}">
        <p14:creationId xmlns:p14="http://schemas.microsoft.com/office/powerpoint/2010/main" val="16093037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E5B23B26-4293-5446-92C4-FBA6152EFAB2}" type="datetime1">
              <a:rPr lang="en-US" altLang="en-US"/>
              <a:pPr/>
              <a:t>12/22/2017</a:t>
            </a:fld>
            <a:endParaRPr lang="en-US" altLang="en-US"/>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4"/>
            <a:ext cx="2945659" cy="496332"/>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5821E9A2-B3A0-A346-B2EE-FDFF26B32B26}" type="slidenum">
              <a:rPr lang="en-US" altLang="en-US"/>
              <a:pPr/>
              <a:t>‹#›</a:t>
            </a:fld>
            <a:endParaRPr lang="en-US" altLang="en-US"/>
          </a:p>
        </p:txBody>
      </p:sp>
    </p:spTree>
    <p:extLst>
      <p:ext uri="{BB962C8B-B14F-4D97-AF65-F5344CB8AC3E}">
        <p14:creationId xmlns:p14="http://schemas.microsoft.com/office/powerpoint/2010/main" val="7300638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60"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1. Cov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 Placeholder 6"/>
          <p:cNvSpPr>
            <a:spLocks noGrp="1"/>
          </p:cNvSpPr>
          <p:nvPr>
            <p:ph type="body" sz="quarter" idx="10"/>
          </p:nvPr>
        </p:nvSpPr>
        <p:spPr>
          <a:xfrm>
            <a:off x="2771800" y="1123945"/>
            <a:ext cx="5544616" cy="719138"/>
          </a:xfrm>
        </p:spPr>
        <p:txBody>
          <a:bodyPr anchor="b"/>
          <a:lstStyle>
            <a:lvl1pPr>
              <a:spcBef>
                <a:spcPts val="600"/>
              </a:spcBef>
              <a:defRPr sz="2400" b="1" baseline="0">
                <a:solidFill>
                  <a:schemeClr val="bg1"/>
                </a:solidFill>
              </a:defRPr>
            </a:lvl1pPr>
            <a:lvl2pPr>
              <a:defRPr sz="1800">
                <a:solidFill>
                  <a:schemeClr val="bg1"/>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73226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5. Blank">
    <p:spTree>
      <p:nvGrpSpPr>
        <p:cNvPr id="1" name=""/>
        <p:cNvGrpSpPr/>
        <p:nvPr/>
      </p:nvGrpSpPr>
      <p:grpSpPr>
        <a:xfrm>
          <a:off x="0" y="0"/>
          <a:ext cx="0" cy="0"/>
          <a:chOff x="0" y="0"/>
          <a:chExt cx="0" cy="0"/>
        </a:xfrm>
      </p:grpSpPr>
      <p:sp>
        <p:nvSpPr>
          <p:cNvPr id="4" name="Title 7"/>
          <p:cNvSpPr>
            <a:spLocks noGrp="1"/>
          </p:cNvSpPr>
          <p:nvPr>
            <p:ph type="title" hasCustomPrompt="1"/>
          </p:nvPr>
        </p:nvSpPr>
        <p:spPr>
          <a:xfrm>
            <a:off x="468313" y="734790"/>
            <a:ext cx="8208962" cy="461962"/>
          </a:xfrm>
        </p:spPr>
        <p:txBody>
          <a:bodyPr/>
          <a:lstStyle/>
          <a:p>
            <a:r>
              <a:rPr lang="en-US" dirty="0"/>
              <a:t>Heading</a:t>
            </a:r>
          </a:p>
        </p:txBody>
      </p:sp>
      <p:sp>
        <p:nvSpPr>
          <p:cNvPr id="5" name="Text Placeholder 9"/>
          <p:cNvSpPr>
            <a:spLocks noGrp="1"/>
          </p:cNvSpPr>
          <p:nvPr>
            <p:ph type="body" idx="10" hasCustomPrompt="1"/>
          </p:nvPr>
        </p:nvSpPr>
        <p:spPr>
          <a:xfrm>
            <a:off x="468313" y="1342355"/>
            <a:ext cx="8208962" cy="4606925"/>
          </a:xfrm>
        </p:spPr>
        <p:txBody>
          <a:bodyPr/>
          <a:lstStyle/>
          <a:p>
            <a:pPr marL="0" indent="0"/>
            <a:r>
              <a:rPr lang="en-US" altLang="en-US" dirty="0"/>
              <a:t>Note: Arial font must be used throughout the document.</a:t>
            </a:r>
          </a:p>
          <a:p>
            <a:pPr marL="0" indent="0"/>
            <a:r>
              <a:rPr lang="en-US" altLang="en-US" dirty="0"/>
              <a:t>Body copy body copy body copy body copy body copy body copy body copy body copy body copy body </a:t>
            </a:r>
          </a:p>
          <a:p>
            <a:pPr lvl="1"/>
            <a:r>
              <a:rPr lang="en-US" altLang="en-US" dirty="0"/>
              <a:t>Bullet point text</a:t>
            </a:r>
          </a:p>
          <a:p>
            <a:pPr lvl="2"/>
            <a:r>
              <a:rPr lang="en-US" altLang="en-US" dirty="0">
                <a:ea typeface="ヒラギノ角ゴ Pro W3" charset="-128"/>
              </a:rPr>
              <a:t>Bullet point text</a:t>
            </a:r>
          </a:p>
          <a:p>
            <a:pPr lvl="3"/>
            <a:r>
              <a:rPr lang="en-US" altLang="en-US" dirty="0">
                <a:ea typeface="ヒラギノ角ゴ Pro W3" charset="-128"/>
              </a:rPr>
              <a:t>Bullet point text</a:t>
            </a:r>
          </a:p>
          <a:p>
            <a:pPr lvl="4"/>
            <a:r>
              <a:rPr lang="en-US" altLang="en-US" dirty="0">
                <a:ea typeface="ヒラギノ角ゴ Pro W3" charset="-128"/>
              </a:rPr>
              <a:t>Bullet point text</a:t>
            </a:r>
          </a:p>
          <a:p>
            <a:pPr marL="0" indent="0"/>
            <a:r>
              <a:rPr lang="en-US" altLang="en-US" dirty="0"/>
              <a:t>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 body copy</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188640"/>
            <a:ext cx="1282448" cy="414000"/>
          </a:xfrm>
          <a:prstGeom prst="rect">
            <a:avLst/>
          </a:prstGeom>
        </p:spPr>
      </p:pic>
    </p:spTree>
    <p:extLst>
      <p:ext uri="{BB962C8B-B14F-4D97-AF65-F5344CB8AC3E}">
        <p14:creationId xmlns:p14="http://schemas.microsoft.com/office/powerpoint/2010/main" val="1992384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68313" y="662782"/>
            <a:ext cx="8208962" cy="461962"/>
          </a:xfrm>
        </p:spPr>
        <p:txBody>
          <a:bodyPr/>
          <a:lstStyle/>
          <a:p>
            <a:r>
              <a:rPr lang="en-US"/>
              <a:t>Click to edit Master title style</a:t>
            </a:r>
          </a:p>
        </p:txBody>
      </p:sp>
      <p:sp>
        <p:nvSpPr>
          <p:cNvPr id="10" name="Text Placeholder 9"/>
          <p:cNvSpPr>
            <a:spLocks noGrp="1"/>
          </p:cNvSpPr>
          <p:nvPr>
            <p:ph type="body" idx="10"/>
          </p:nvPr>
        </p:nvSpPr>
        <p:spPr>
          <a:xfrm>
            <a:off x="468313" y="1342355"/>
            <a:ext cx="8208962" cy="4606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188640"/>
            <a:ext cx="1282448" cy="414000"/>
          </a:xfrm>
          <a:prstGeom prst="rect">
            <a:avLst/>
          </a:prstGeom>
        </p:spPr>
      </p:pic>
    </p:spTree>
    <p:extLst>
      <p:ext uri="{BB962C8B-B14F-4D97-AF65-F5344CB8AC3E}">
        <p14:creationId xmlns:p14="http://schemas.microsoft.com/office/powerpoint/2010/main" val="110539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Title and Content x 2">
    <p:spTree>
      <p:nvGrpSpPr>
        <p:cNvPr id="1" name=""/>
        <p:cNvGrpSpPr/>
        <p:nvPr/>
      </p:nvGrpSpPr>
      <p:grpSpPr>
        <a:xfrm>
          <a:off x="0" y="0"/>
          <a:ext cx="0" cy="0"/>
          <a:chOff x="0" y="0"/>
          <a:chExt cx="0" cy="0"/>
        </a:xfrm>
      </p:grpSpPr>
      <p:sp>
        <p:nvSpPr>
          <p:cNvPr id="2" name="Title 1"/>
          <p:cNvSpPr>
            <a:spLocks noGrp="1"/>
          </p:cNvSpPr>
          <p:nvPr>
            <p:ph type="title"/>
          </p:nvPr>
        </p:nvSpPr>
        <p:spPr>
          <a:xfrm>
            <a:off x="468313" y="662782"/>
            <a:ext cx="8208143" cy="461962"/>
          </a:xfrm>
        </p:spPr>
        <p:txBody>
          <a:bodyPr/>
          <a:lstStyle/>
          <a:p>
            <a:r>
              <a:rPr lang="en-US"/>
              <a:t>Click to edit Master title style</a:t>
            </a:r>
          </a:p>
        </p:txBody>
      </p:sp>
      <p:sp>
        <p:nvSpPr>
          <p:cNvPr id="6" name="Content Placeholder 5"/>
          <p:cNvSpPr>
            <a:spLocks noGrp="1"/>
          </p:cNvSpPr>
          <p:nvPr>
            <p:ph sz="quarter" idx="10"/>
          </p:nvPr>
        </p:nvSpPr>
        <p:spPr>
          <a:xfrm>
            <a:off x="465153" y="1341280"/>
            <a:ext cx="3960000" cy="460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1"/>
          </p:nvPr>
        </p:nvSpPr>
        <p:spPr>
          <a:xfrm>
            <a:off x="4716456" y="1341279"/>
            <a:ext cx="3960000" cy="460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188640"/>
            <a:ext cx="1282448" cy="414000"/>
          </a:xfrm>
          <a:prstGeom prst="rect">
            <a:avLst/>
          </a:prstGeom>
        </p:spPr>
      </p:pic>
    </p:spTree>
    <p:extLst>
      <p:ext uri="{BB962C8B-B14F-4D97-AF65-F5344CB8AC3E}">
        <p14:creationId xmlns:p14="http://schemas.microsoft.com/office/powerpoint/2010/main" val="508768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Title Only">
    <p:spTree>
      <p:nvGrpSpPr>
        <p:cNvPr id="1" name=""/>
        <p:cNvGrpSpPr/>
        <p:nvPr/>
      </p:nvGrpSpPr>
      <p:grpSpPr>
        <a:xfrm>
          <a:off x="0" y="0"/>
          <a:ext cx="0" cy="0"/>
          <a:chOff x="0" y="0"/>
          <a:chExt cx="0" cy="0"/>
        </a:xfrm>
      </p:grpSpPr>
      <p:sp>
        <p:nvSpPr>
          <p:cNvPr id="12" name="Title 11"/>
          <p:cNvSpPr>
            <a:spLocks noGrp="1"/>
          </p:cNvSpPr>
          <p:nvPr>
            <p:ph type="title"/>
          </p:nvPr>
        </p:nvSpPr>
        <p:spPr>
          <a:xfrm>
            <a:off x="457200" y="691224"/>
            <a:ext cx="8435280" cy="793560"/>
          </a:xfrm>
          <a:prstGeom prst="rect">
            <a:avLst/>
          </a:prstGeom>
        </p:spPr>
        <p:txBody>
          <a:bodyPr/>
          <a:lstStyle>
            <a:lvl1pPr algn="l">
              <a:defRPr sz="3000">
                <a:latin typeface="+mj-lt"/>
                <a:cs typeface="Microsoft Sans Serif" pitchFamily="34" charset="0"/>
              </a:defRPr>
            </a:lvl1p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188640"/>
            <a:ext cx="1282448" cy="414000"/>
          </a:xfrm>
          <a:prstGeom prst="rect">
            <a:avLst/>
          </a:prstGeom>
        </p:spPr>
      </p:pic>
    </p:spTree>
    <p:extLst>
      <p:ext uri="{BB962C8B-B14F-4D97-AF65-F5344CB8AC3E}">
        <p14:creationId xmlns:p14="http://schemas.microsoft.com/office/powerpoint/2010/main" val="174282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188640"/>
            <a:ext cx="1282448" cy="414000"/>
          </a:xfrm>
          <a:prstGeom prst="rect">
            <a:avLst/>
          </a:prstGeom>
        </p:spPr>
      </p:pic>
    </p:spTree>
    <p:extLst>
      <p:ext uri="{BB962C8B-B14F-4D97-AF65-F5344CB8AC3E}">
        <p14:creationId xmlns:p14="http://schemas.microsoft.com/office/powerpoint/2010/main" val="2094346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Title Placeholder 2"/>
          <p:cNvSpPr>
            <a:spLocks noGrp="1"/>
          </p:cNvSpPr>
          <p:nvPr>
            <p:ph type="title"/>
          </p:nvPr>
        </p:nvSpPr>
        <p:spPr bwMode="auto">
          <a:xfrm>
            <a:off x="468313" y="433388"/>
            <a:ext cx="8208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p>
            <a:pPr lvl="0"/>
            <a:r>
              <a:rPr lang="en-US" altLang="en-US"/>
              <a:t>Click to edit Master title style</a:t>
            </a:r>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0"/>
            <a:ext cx="9144000" cy="6857464"/>
          </a:xfrm>
          <a:prstGeom prst="rect">
            <a:avLst/>
          </a:prstGeom>
        </p:spPr>
      </p:pic>
      <p:sp>
        <p:nvSpPr>
          <p:cNvPr id="1030" name="Text Placeholder 3"/>
          <p:cNvSpPr>
            <a:spLocks noGrp="1"/>
          </p:cNvSpPr>
          <p:nvPr>
            <p:ph type="body" idx="1"/>
          </p:nvPr>
        </p:nvSpPr>
        <p:spPr bwMode="auto">
          <a:xfrm>
            <a:off x="468313" y="1225550"/>
            <a:ext cx="8229600"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 </a:t>
            </a:r>
          </a:p>
          <a:p>
            <a:pPr lvl="4"/>
            <a:r>
              <a:rPr lang="en-US" altLang="en-US"/>
              <a:t>Fifth level</a:t>
            </a:r>
          </a:p>
          <a:p>
            <a:pPr lvl="3"/>
            <a:endParaRPr lang="en-US" altLang="en-US"/>
          </a:p>
        </p:txBody>
      </p:sp>
    </p:spTree>
  </p:cSld>
  <p:clrMap bg1="lt1" tx1="dk1" bg2="lt2" tx2="dk2" accent1="accent1" accent2="accent2" accent3="accent3" accent4="accent4" accent5="accent5" accent6="accent6" hlink="hlink" folHlink="folHlink"/>
  <p:sldLayoutIdLst>
    <p:sldLayoutId id="2147484095" r:id="rId1"/>
    <p:sldLayoutId id="2147484097" r:id="rId2"/>
    <p:sldLayoutId id="2147484090" r:id="rId3"/>
    <p:sldLayoutId id="2147484091" r:id="rId4"/>
    <p:sldLayoutId id="2147484092" r:id="rId5"/>
    <p:sldLayoutId id="2147484093" r:id="rId6"/>
  </p:sldLayoutIdLst>
  <p:hf hdr="0" ftr="0" dt="0"/>
  <p:txStyles>
    <p:titleStyle>
      <a:lvl1pPr algn="l" rtl="0" eaLnBrk="1" fontAlgn="base" hangingPunct="1">
        <a:spcBef>
          <a:spcPct val="0"/>
        </a:spcBef>
        <a:spcAft>
          <a:spcPct val="0"/>
        </a:spcAft>
        <a:defRPr sz="3000" b="1" kern="1200">
          <a:solidFill>
            <a:schemeClr val="tx1"/>
          </a:solidFill>
          <a:latin typeface="+mj-lt"/>
          <a:ea typeface="ＭＳ Ｐゴシック" charset="-128"/>
          <a:cs typeface="ＭＳ Ｐゴシック" charset="-128"/>
        </a:defRPr>
      </a:lvl1pPr>
      <a:lvl2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2pPr>
      <a:lvl3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3pPr>
      <a:lvl4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4pPr>
      <a:lvl5pPr algn="l" rtl="0" eaLnBrk="1" fontAlgn="base" hangingPunct="1">
        <a:spcBef>
          <a:spcPct val="0"/>
        </a:spcBef>
        <a:spcAft>
          <a:spcPct val="0"/>
        </a:spcAft>
        <a:defRPr sz="3000" b="1">
          <a:solidFill>
            <a:schemeClr val="tx1"/>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Sommet" pitchFamily="50" charset="0"/>
        </a:defRPr>
      </a:lvl6pPr>
      <a:lvl7pPr marL="914400" algn="ctr" rtl="0" eaLnBrk="1" fontAlgn="base" hangingPunct="1">
        <a:spcBef>
          <a:spcPct val="0"/>
        </a:spcBef>
        <a:spcAft>
          <a:spcPct val="0"/>
        </a:spcAft>
        <a:defRPr sz="4400">
          <a:solidFill>
            <a:schemeClr val="tx1"/>
          </a:solidFill>
          <a:latin typeface="Sommet" pitchFamily="50" charset="0"/>
        </a:defRPr>
      </a:lvl7pPr>
      <a:lvl8pPr marL="1371600" algn="ctr" rtl="0" eaLnBrk="1" fontAlgn="base" hangingPunct="1">
        <a:spcBef>
          <a:spcPct val="0"/>
        </a:spcBef>
        <a:spcAft>
          <a:spcPct val="0"/>
        </a:spcAft>
        <a:defRPr sz="4400">
          <a:solidFill>
            <a:schemeClr val="tx1"/>
          </a:solidFill>
          <a:latin typeface="Sommet" pitchFamily="50" charset="0"/>
        </a:defRPr>
      </a:lvl8pPr>
      <a:lvl9pPr marL="1828800" algn="ctr" rtl="0" eaLnBrk="1" fontAlgn="base" hangingPunct="1">
        <a:spcBef>
          <a:spcPct val="0"/>
        </a:spcBef>
        <a:spcAft>
          <a:spcPct val="0"/>
        </a:spcAft>
        <a:defRPr sz="4400">
          <a:solidFill>
            <a:schemeClr val="tx1"/>
          </a:solidFill>
          <a:latin typeface="Sommet" pitchFamily="50" charset="0"/>
        </a:defRPr>
      </a:lvl9pPr>
    </p:titleStyle>
    <p:bodyStyle>
      <a:lvl1pPr marL="342900" indent="-342900" algn="l" rtl="0" eaLnBrk="1" fontAlgn="base" hangingPunct="1">
        <a:spcBef>
          <a:spcPts val="1200"/>
        </a:spcBef>
        <a:spcAft>
          <a:spcPct val="0"/>
        </a:spcAft>
        <a:buFont typeface="Arial" charset="0"/>
        <a:defRPr sz="1600" kern="1200">
          <a:solidFill>
            <a:schemeClr val="tx1"/>
          </a:solidFill>
          <a:latin typeface="+mn-lt"/>
          <a:ea typeface="ＭＳ Ｐゴシック" charset="-128"/>
          <a:cs typeface="ＭＳ Ｐゴシック" charset="-128"/>
        </a:defRPr>
      </a:lvl1pPr>
      <a:lvl2pPr marL="269875" indent="-269875" algn="l" rtl="0" eaLnBrk="1" fontAlgn="base" hangingPunct="1">
        <a:spcBef>
          <a:spcPts val="900"/>
        </a:spcBef>
        <a:spcAft>
          <a:spcPct val="0"/>
        </a:spcAft>
        <a:buFont typeface="Arial" charset="0"/>
        <a:buChar char="•"/>
        <a:defRPr sz="1600" kern="1200">
          <a:solidFill>
            <a:schemeClr val="tx1"/>
          </a:solidFill>
          <a:latin typeface="+mn-lt"/>
          <a:ea typeface="ＭＳ Ｐゴシック" charset="-128"/>
          <a:cs typeface="+mn-cs"/>
        </a:defRPr>
      </a:lvl2pPr>
      <a:lvl3pPr marL="539750" indent="-269875" algn="l" rtl="0" eaLnBrk="1" fontAlgn="base" hangingPunct="1">
        <a:spcBef>
          <a:spcPts val="600"/>
        </a:spcBef>
        <a:spcAft>
          <a:spcPct val="0"/>
        </a:spcAft>
        <a:buFont typeface="Lucida Grande" charset="0"/>
        <a:buChar char="–"/>
        <a:defRPr sz="1600" kern="1200">
          <a:solidFill>
            <a:schemeClr val="tx1"/>
          </a:solidFill>
          <a:latin typeface="+mn-lt"/>
          <a:ea typeface="ヒラギノ角ゴ Pro W3" pitchFamily="-60" charset="-128"/>
          <a:cs typeface="ヒラギノ角ゴ Pro W3" charset="-128"/>
        </a:defRPr>
      </a:lvl3pPr>
      <a:lvl4pPr marL="809625" indent="-269875" algn="l" rtl="0" eaLnBrk="1" fontAlgn="base" hangingPunct="1">
        <a:spcBef>
          <a:spcPts val="600"/>
        </a:spcBef>
        <a:spcAft>
          <a:spcPct val="0"/>
        </a:spcAft>
        <a:buFont typeface="Lucida Grande" charset="0"/>
        <a:buChar char="»"/>
        <a:defRPr sz="1600" kern="1200">
          <a:solidFill>
            <a:schemeClr val="tx1"/>
          </a:solidFill>
          <a:latin typeface="+mn-lt"/>
          <a:ea typeface="ヒラギノ角ゴ Pro W3" pitchFamily="-60" charset="-128"/>
          <a:cs typeface="ヒラギノ角ゴ Pro W3" charset="-128"/>
        </a:defRPr>
      </a:lvl4pPr>
      <a:lvl5pPr marL="1095375" indent="-285750" algn="l" rtl="0" eaLnBrk="1" fontAlgn="base" hangingPunct="1">
        <a:spcBef>
          <a:spcPts val="600"/>
        </a:spcBef>
        <a:spcAft>
          <a:spcPct val="0"/>
        </a:spcAft>
        <a:buFont typeface="Wingdings" charset="2"/>
        <a:buChar char="§"/>
        <a:defRPr sz="1600" kern="1200">
          <a:solidFill>
            <a:schemeClr val="tx1"/>
          </a:solidFill>
          <a:latin typeface="+mn-lt"/>
          <a:ea typeface="ヒラギノ角ゴ Pro W3" pitchFamily="-60" charset="-128"/>
          <a:cs typeface="ヒラギノ角ゴ Pro W3" charset="-12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prc.unsw.edu.au/research/projects/a-new-healthy-living-minimum-income-standard-for-low-paid-and-unemployed-australia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71800" y="1123944"/>
            <a:ext cx="5544616" cy="1152928"/>
          </a:xfrm>
        </p:spPr>
        <p:txBody>
          <a:bodyPr/>
          <a:lstStyle/>
          <a:p>
            <a:r>
              <a:rPr lang="en-US" dirty="0"/>
              <a:t>New Budget Standards for Low-Paid and Unemployed Australians – Project Design, Methods and Key Findings</a:t>
            </a:r>
          </a:p>
        </p:txBody>
      </p:sp>
      <p:sp>
        <p:nvSpPr>
          <p:cNvPr id="3" name="Rectangle 2">
            <a:extLst>
              <a:ext uri="{FF2B5EF4-FFF2-40B4-BE49-F238E27FC236}">
                <a16:creationId xmlns="" xmlns:a16="http://schemas.microsoft.com/office/drawing/2014/main" id="{BB30718B-ED80-4E1A-988C-9CFE8D3B7355}"/>
              </a:ext>
            </a:extLst>
          </p:cNvPr>
          <p:cNvSpPr/>
          <p:nvPr/>
        </p:nvSpPr>
        <p:spPr>
          <a:xfrm>
            <a:off x="427038" y="3068960"/>
            <a:ext cx="8393434" cy="2839239"/>
          </a:xfrm>
          <a:prstGeom prst="rect">
            <a:avLst/>
          </a:prstGeom>
        </p:spPr>
        <p:txBody>
          <a:bodyPr wrap="square">
            <a:spAutoFit/>
          </a:bodyPr>
          <a:lstStyle/>
          <a:p>
            <a:pPr algn="ctr" eaLnBrk="1" hangingPunct="1">
              <a:defRPr/>
            </a:pPr>
            <a:r>
              <a:rPr lang="en-AU" sz="1600" b="1" dirty="0">
                <a:solidFill>
                  <a:prstClr val="black"/>
                </a:solidFill>
                <a:latin typeface="+mn-lt"/>
                <a:cs typeface="Arial" charset="0"/>
              </a:rPr>
              <a:t>Peter Saunders and Megan Bedford</a:t>
            </a:r>
          </a:p>
          <a:p>
            <a:pPr algn="ctr" eaLnBrk="1" hangingPunct="1">
              <a:defRPr/>
            </a:pPr>
            <a:r>
              <a:rPr lang="en-AU" sz="1600" b="1" dirty="0">
                <a:solidFill>
                  <a:prstClr val="black"/>
                </a:solidFill>
                <a:latin typeface="+mn-lt"/>
                <a:cs typeface="Arial" charset="0"/>
              </a:rPr>
              <a:t>Social Policy Research Centre</a:t>
            </a:r>
          </a:p>
          <a:p>
            <a:pPr algn="ctr" eaLnBrk="1" hangingPunct="1">
              <a:defRPr/>
            </a:pPr>
            <a:r>
              <a:rPr lang="en-AU" sz="1600" b="1" dirty="0">
                <a:solidFill>
                  <a:prstClr val="black"/>
                </a:solidFill>
                <a:latin typeface="+mn-lt"/>
                <a:cs typeface="Arial" charset="0"/>
              </a:rPr>
              <a:t>University of New South Wales</a:t>
            </a:r>
          </a:p>
          <a:p>
            <a:pPr algn="ctr" eaLnBrk="1" hangingPunct="1">
              <a:lnSpc>
                <a:spcPts val="2500"/>
              </a:lnSpc>
              <a:defRPr/>
            </a:pPr>
            <a:endParaRPr lang="en-AU" b="1" dirty="0">
              <a:solidFill>
                <a:prstClr val="black"/>
              </a:solidFill>
              <a:latin typeface="+mn-lt"/>
              <a:cs typeface="Arial" charset="0"/>
            </a:endParaRPr>
          </a:p>
          <a:p>
            <a:pPr algn="ctr" eaLnBrk="1" hangingPunct="1">
              <a:lnSpc>
                <a:spcPts val="2500"/>
              </a:lnSpc>
              <a:defRPr/>
            </a:pPr>
            <a:endParaRPr lang="en-AU" b="1" dirty="0">
              <a:solidFill>
                <a:prstClr val="black"/>
              </a:solidFill>
              <a:latin typeface="+mn-lt"/>
              <a:cs typeface="Arial" charset="0"/>
            </a:endParaRPr>
          </a:p>
          <a:p>
            <a:pPr algn="ctr" eaLnBrk="1" hangingPunct="1">
              <a:defRPr/>
            </a:pPr>
            <a:endParaRPr lang="en-AU" sz="1600" b="1" dirty="0">
              <a:solidFill>
                <a:prstClr val="black"/>
              </a:solidFill>
              <a:latin typeface="+mn-lt"/>
              <a:cs typeface="Arial" charset="0"/>
            </a:endParaRPr>
          </a:p>
          <a:p>
            <a:pPr algn="ctr" eaLnBrk="1" hangingPunct="1">
              <a:defRPr/>
            </a:pPr>
            <a:r>
              <a:rPr lang="en-AU" sz="1600" b="1" dirty="0">
                <a:solidFill>
                  <a:prstClr val="black"/>
                </a:solidFill>
                <a:latin typeface="+mn-lt"/>
                <a:cs typeface="Arial" charset="0"/>
              </a:rPr>
              <a:t>Seminar presentation to the Fair </a:t>
            </a:r>
            <a:r>
              <a:rPr lang="en-AU" sz="1600" b="1">
                <a:solidFill>
                  <a:prstClr val="black"/>
                </a:solidFill>
                <a:latin typeface="+mn-lt"/>
                <a:cs typeface="Arial" charset="0"/>
              </a:rPr>
              <a:t>Work Commission</a:t>
            </a:r>
            <a:endParaRPr lang="en-AU" sz="1600" b="1" dirty="0">
              <a:solidFill>
                <a:prstClr val="black"/>
              </a:solidFill>
              <a:latin typeface="+mn-lt"/>
              <a:cs typeface="Arial" charset="0"/>
            </a:endParaRPr>
          </a:p>
          <a:p>
            <a:pPr algn="ctr" eaLnBrk="1" hangingPunct="1">
              <a:defRPr/>
            </a:pPr>
            <a:r>
              <a:rPr lang="en-AU" sz="1600" b="1" dirty="0">
                <a:solidFill>
                  <a:prstClr val="black"/>
                </a:solidFill>
                <a:latin typeface="+mn-lt"/>
                <a:cs typeface="Arial" charset="0"/>
              </a:rPr>
              <a:t>Monday 27 November 2017</a:t>
            </a:r>
          </a:p>
          <a:p>
            <a:pPr algn="ctr" eaLnBrk="1" hangingPunct="1">
              <a:lnSpc>
                <a:spcPts val="2500"/>
              </a:lnSpc>
              <a:defRPr/>
            </a:pPr>
            <a:endParaRPr lang="en-US" b="1" dirty="0">
              <a:solidFill>
                <a:prstClr val="black"/>
              </a:solidFill>
              <a:latin typeface="+mn-lt"/>
              <a:cs typeface="Arial" charset="0"/>
            </a:endParaRPr>
          </a:p>
          <a:p>
            <a:pPr algn="ctr" eaLnBrk="1" hangingPunct="1">
              <a:buFont typeface="Arial" charset="0"/>
              <a:buNone/>
              <a:defRPr/>
            </a:pPr>
            <a:endParaRPr lang="en-AU" sz="2000" b="1" dirty="0">
              <a:solidFill>
                <a:prstClr val="black"/>
              </a:solidFill>
              <a:latin typeface="+mn-lt"/>
              <a:cs typeface="Calibri" pitchFamily="34" charset="0"/>
            </a:endParaRPr>
          </a:p>
        </p:txBody>
      </p:sp>
    </p:spTree>
    <p:extLst>
      <p:ext uri="{BB962C8B-B14F-4D97-AF65-F5344CB8AC3E}">
        <p14:creationId xmlns:p14="http://schemas.microsoft.com/office/powerpoint/2010/main" val="77175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F670E7-CC53-4090-95A6-2CAB93E39F4A}"/>
              </a:ext>
            </a:extLst>
          </p:cNvPr>
          <p:cNvSpPr>
            <a:spLocks noGrp="1"/>
          </p:cNvSpPr>
          <p:nvPr>
            <p:ph type="title"/>
          </p:nvPr>
        </p:nvSpPr>
        <p:spPr>
          <a:xfrm>
            <a:off x="468313" y="188640"/>
            <a:ext cx="8208962" cy="307777"/>
          </a:xfrm>
        </p:spPr>
        <p:txBody>
          <a:bodyPr/>
          <a:lstStyle/>
          <a:p>
            <a:r>
              <a:rPr lang="en-AU" sz="2000" dirty="0"/>
              <a:t>Average Rents for Assigned Dwellings</a:t>
            </a:r>
          </a:p>
        </p:txBody>
      </p:sp>
      <p:sp>
        <p:nvSpPr>
          <p:cNvPr id="3" name="Text Placeholder 2">
            <a:extLst>
              <a:ext uri="{FF2B5EF4-FFF2-40B4-BE49-F238E27FC236}">
                <a16:creationId xmlns="" xmlns:a16="http://schemas.microsoft.com/office/drawing/2014/main" id="{2377FD57-9BB1-4BDF-B165-72D345E68A2F}"/>
              </a:ext>
            </a:extLst>
          </p:cNvPr>
          <p:cNvSpPr>
            <a:spLocks noGrp="1"/>
          </p:cNvSpPr>
          <p:nvPr>
            <p:ph type="body" idx="10"/>
          </p:nvPr>
        </p:nvSpPr>
        <p:spPr>
          <a:xfrm>
            <a:off x="468313" y="1196752"/>
            <a:ext cx="8208962" cy="4752528"/>
          </a:xfrm>
        </p:spPr>
        <p:txBody>
          <a:bodyPr/>
          <a:lstStyle/>
          <a:p>
            <a:pPr marL="0" indent="0">
              <a:spcAft>
                <a:spcPts val="0"/>
              </a:spcAft>
              <a:buClr>
                <a:srgbClr val="FF0000"/>
              </a:buClr>
              <a:defRPr/>
            </a:pPr>
            <a:endParaRPr lang="en-US" altLang="en-US" sz="1400" b="1" dirty="0">
              <a:latin typeface="Arial" charset="0"/>
              <a:cs typeface="Arial" charset="0"/>
            </a:endParaRPr>
          </a:p>
          <a:p>
            <a:endParaRPr lang="en-AU" dirty="0"/>
          </a:p>
        </p:txBody>
      </p:sp>
      <p:graphicFrame>
        <p:nvGraphicFramePr>
          <p:cNvPr id="8" name="Table 7">
            <a:extLst>
              <a:ext uri="{FF2B5EF4-FFF2-40B4-BE49-F238E27FC236}">
                <a16:creationId xmlns="" xmlns:a16="http://schemas.microsoft.com/office/drawing/2014/main" id="{8A9CF2DE-1F99-480B-B2DA-C0FD2C1E42CA}"/>
              </a:ext>
            </a:extLst>
          </p:cNvPr>
          <p:cNvGraphicFramePr>
            <a:graphicFrameLocks noGrp="1"/>
          </p:cNvGraphicFramePr>
          <p:nvPr>
            <p:extLst>
              <p:ext uri="{D42A27DB-BD31-4B8C-83A1-F6EECF244321}">
                <p14:modId xmlns:p14="http://schemas.microsoft.com/office/powerpoint/2010/main" val="3141005809"/>
              </p:ext>
            </p:extLst>
          </p:nvPr>
        </p:nvGraphicFramePr>
        <p:xfrm>
          <a:off x="447673" y="1700808"/>
          <a:ext cx="8229602" cy="2589624"/>
        </p:xfrm>
        <a:graphic>
          <a:graphicData uri="http://schemas.openxmlformats.org/drawingml/2006/table">
            <a:tbl>
              <a:tblPr/>
              <a:tblGrid>
                <a:gridCol w="1532039">
                  <a:extLst>
                    <a:ext uri="{9D8B030D-6E8A-4147-A177-3AD203B41FA5}">
                      <a16:colId xmlns="" xmlns:a16="http://schemas.microsoft.com/office/drawing/2014/main" val="3889961872"/>
                    </a:ext>
                  </a:extLst>
                </a:gridCol>
                <a:gridCol w="752729">
                  <a:extLst>
                    <a:ext uri="{9D8B030D-6E8A-4147-A177-3AD203B41FA5}">
                      <a16:colId xmlns="" xmlns:a16="http://schemas.microsoft.com/office/drawing/2014/main" val="3337087403"/>
                    </a:ext>
                  </a:extLst>
                </a:gridCol>
                <a:gridCol w="849262">
                  <a:extLst>
                    <a:ext uri="{9D8B030D-6E8A-4147-A177-3AD203B41FA5}">
                      <a16:colId xmlns="" xmlns:a16="http://schemas.microsoft.com/office/drawing/2014/main" val="256661965"/>
                    </a:ext>
                  </a:extLst>
                </a:gridCol>
                <a:gridCol w="849262">
                  <a:extLst>
                    <a:ext uri="{9D8B030D-6E8A-4147-A177-3AD203B41FA5}">
                      <a16:colId xmlns="" xmlns:a16="http://schemas.microsoft.com/office/drawing/2014/main" val="2978923132"/>
                    </a:ext>
                  </a:extLst>
                </a:gridCol>
                <a:gridCol w="849262">
                  <a:extLst>
                    <a:ext uri="{9D8B030D-6E8A-4147-A177-3AD203B41FA5}">
                      <a16:colId xmlns="" xmlns:a16="http://schemas.microsoft.com/office/drawing/2014/main" val="2653616101"/>
                    </a:ext>
                  </a:extLst>
                </a:gridCol>
                <a:gridCol w="849262">
                  <a:extLst>
                    <a:ext uri="{9D8B030D-6E8A-4147-A177-3AD203B41FA5}">
                      <a16:colId xmlns="" xmlns:a16="http://schemas.microsoft.com/office/drawing/2014/main" val="2373534951"/>
                    </a:ext>
                  </a:extLst>
                </a:gridCol>
                <a:gridCol w="849262">
                  <a:extLst>
                    <a:ext uri="{9D8B030D-6E8A-4147-A177-3AD203B41FA5}">
                      <a16:colId xmlns="" xmlns:a16="http://schemas.microsoft.com/office/drawing/2014/main" val="522816876"/>
                    </a:ext>
                  </a:extLst>
                </a:gridCol>
                <a:gridCol w="849262">
                  <a:extLst>
                    <a:ext uri="{9D8B030D-6E8A-4147-A177-3AD203B41FA5}">
                      <a16:colId xmlns="" xmlns:a16="http://schemas.microsoft.com/office/drawing/2014/main" val="2071260663"/>
                    </a:ext>
                  </a:extLst>
                </a:gridCol>
                <a:gridCol w="849262">
                  <a:extLst>
                    <a:ext uri="{9D8B030D-6E8A-4147-A177-3AD203B41FA5}">
                      <a16:colId xmlns="" xmlns:a16="http://schemas.microsoft.com/office/drawing/2014/main" val="3628742287"/>
                    </a:ext>
                  </a:extLst>
                </a:gridCol>
              </a:tblGrid>
              <a:tr h="190207">
                <a:tc>
                  <a:txBody>
                    <a:bodyPr/>
                    <a:lstStyle/>
                    <a:p>
                      <a:pPr algn="l"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fontAlgn="t"/>
                      <a:r>
                        <a:rPr lang="en-AU" sz="1000" b="1" i="0" u="none" strike="noStrike">
                          <a:solidFill>
                            <a:srgbClr val="000000"/>
                          </a:solidFill>
                          <a:effectLst/>
                          <a:latin typeface="Arial" panose="020B0604020202020204" pitchFamily="34" charset="0"/>
                        </a:rPr>
                        <a:t>Average rents in:</a:t>
                      </a: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AU"/>
                    </a:p>
                  </a:txBody>
                  <a:tcPr/>
                </a:tc>
                <a:extLst>
                  <a:ext uri="{0D108BD9-81ED-4DB2-BD59-A6C34878D82A}">
                    <a16:rowId xmlns="" xmlns:a16="http://schemas.microsoft.com/office/drawing/2014/main" val="3856901892"/>
                  </a:ext>
                </a:extLst>
              </a:tr>
              <a:tr h="494537">
                <a:tc>
                  <a:txBody>
                    <a:bodyPr/>
                    <a:lstStyle/>
                    <a:p>
                      <a:pPr algn="l" fontAlgn="t"/>
                      <a:r>
                        <a:rPr lang="en-AU" sz="1000" b="1" i="0" u="none" strike="noStrike" dirty="0">
                          <a:solidFill>
                            <a:srgbClr val="000000"/>
                          </a:solidFill>
                          <a:effectLst/>
                          <a:latin typeface="Arial" panose="020B0604020202020204" pitchFamily="34" charset="0"/>
                        </a:rPr>
                        <a:t> Standard / Dwelling Type </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Sydney </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Canberra</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Brisbane</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Adelaide</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Hobart </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Melbourne</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AU" sz="1000" b="1" i="0" u="none" strike="noStrike">
                          <a:solidFill>
                            <a:srgbClr val="000000"/>
                          </a:solidFill>
                          <a:effectLst/>
                          <a:latin typeface="Arial" panose="020B0604020202020204" pitchFamily="34" charset="0"/>
                        </a:rPr>
                        <a:t>Sydney, Brisbane &amp; Melbourne</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r>
                        <a:rPr lang="en-AU" sz="1000" b="1" i="0" u="none" strike="noStrike">
                          <a:solidFill>
                            <a:srgbClr val="000000"/>
                          </a:solidFill>
                          <a:effectLst/>
                          <a:latin typeface="Arial" panose="020B0604020202020204" pitchFamily="34" charset="0"/>
                        </a:rPr>
                        <a:t>All 6 capitals</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3558490"/>
                  </a:ext>
                </a:extLst>
              </a:tr>
              <a:tr h="161676">
                <a:tc>
                  <a:txBody>
                    <a:bodyPr/>
                    <a:lstStyle/>
                    <a:p>
                      <a:pPr algn="l" fontAlgn="t">
                        <a:lnSpc>
                          <a:spcPct val="150000"/>
                        </a:lnSpc>
                      </a:pPr>
                      <a:r>
                        <a:rPr lang="en-AU" sz="1000" b="1" i="1" u="none" strike="noStrike" dirty="0">
                          <a:solidFill>
                            <a:srgbClr val="000000"/>
                          </a:solidFill>
                          <a:effectLst/>
                          <a:latin typeface="Arial" panose="020B0604020202020204" pitchFamily="34" charset="0"/>
                        </a:rPr>
                        <a:t>Low-paid families:</a:t>
                      </a: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lnSpc>
                          <a:spcPct val="150000"/>
                        </a:lnSpc>
                      </a:pPr>
                      <a:endParaRPr lang="en-AU" sz="1000" b="1" i="0" u="none" strike="noStrike">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lnSpc>
                          <a:spcPct val="150000"/>
                        </a:lnSpc>
                      </a:pPr>
                      <a:endParaRPr lang="en-AU" sz="1000" b="1" i="0" u="none" strike="noStrike">
                        <a:solidFill>
                          <a:srgbClr val="000000"/>
                        </a:solidFill>
                        <a:effectLst/>
                        <a:latin typeface="Arial" panose="020B0604020202020204" pitchFamily="34" charset="0"/>
                      </a:endParaRPr>
                    </a:p>
                  </a:txBody>
                  <a:tcPr marL="9510" marR="9510" marT="951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847744341"/>
                  </a:ext>
                </a:extLst>
              </a:tr>
              <a:tr h="161676">
                <a:tc>
                  <a:txBody>
                    <a:bodyPr/>
                    <a:lstStyle/>
                    <a:p>
                      <a:pPr algn="l" fontAlgn="t">
                        <a:lnSpc>
                          <a:spcPct val="150000"/>
                        </a:lnSpc>
                      </a:pPr>
                      <a:r>
                        <a:rPr lang="en-AU" sz="1000" b="1" i="0" u="none" strike="noStrike">
                          <a:solidFill>
                            <a:srgbClr val="000000"/>
                          </a:solidFill>
                          <a:effectLst/>
                          <a:latin typeface="Arial" panose="020B0604020202020204" pitchFamily="34" charset="0"/>
                        </a:rPr>
                        <a:t>1BRU,(LQ+M)/2, Middle</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420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275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270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200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175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257.5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315.8</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a:solidFill>
                            <a:srgbClr val="000000"/>
                          </a:solidFill>
                          <a:effectLst/>
                          <a:latin typeface="Arial" panose="020B0604020202020204" pitchFamily="34" charset="0"/>
                        </a:rPr>
                        <a:t>266.3</a:t>
                      </a:r>
                    </a:p>
                  </a:txBody>
                  <a:tcPr marL="9510" marR="9510" marT="9510" marB="0">
                    <a:lnL>
                      <a:noFill/>
                    </a:lnL>
                    <a:lnR>
                      <a:noFill/>
                    </a:lnR>
                    <a:lnT>
                      <a:noFill/>
                    </a:lnT>
                    <a:lnB>
                      <a:noFill/>
                    </a:lnB>
                  </a:tcPr>
                </a:tc>
                <a:extLst>
                  <a:ext uri="{0D108BD9-81ED-4DB2-BD59-A6C34878D82A}">
                    <a16:rowId xmlns="" xmlns:a16="http://schemas.microsoft.com/office/drawing/2014/main" val="814403305"/>
                  </a:ext>
                </a:extLst>
              </a:tr>
              <a:tr h="161676">
                <a:tc>
                  <a:txBody>
                    <a:bodyPr/>
                    <a:lstStyle/>
                    <a:p>
                      <a:pPr algn="l" fontAlgn="t">
                        <a:lnSpc>
                          <a:spcPct val="150000"/>
                        </a:lnSpc>
                      </a:pPr>
                      <a:r>
                        <a:rPr lang="en-AU" sz="1000" b="1" i="0" u="none" strike="noStrike">
                          <a:solidFill>
                            <a:srgbClr val="000000"/>
                          </a:solidFill>
                          <a:effectLst/>
                          <a:latin typeface="Arial" panose="020B0604020202020204" pitchFamily="34" charset="0"/>
                        </a:rPr>
                        <a:t>2BRU, (LQ+M)/2,Middle</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452.5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351.8</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360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265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231.5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365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392.5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a:solidFill>
                            <a:srgbClr val="000000"/>
                          </a:solidFill>
                          <a:effectLst/>
                          <a:latin typeface="Arial" panose="020B0604020202020204" pitchFamily="34" charset="0"/>
                        </a:rPr>
                        <a:t>337.6</a:t>
                      </a:r>
                    </a:p>
                  </a:txBody>
                  <a:tcPr marL="9510" marR="9510" marT="9510" marB="0">
                    <a:lnL>
                      <a:noFill/>
                    </a:lnL>
                    <a:lnR>
                      <a:noFill/>
                    </a:lnR>
                    <a:lnT>
                      <a:noFill/>
                    </a:lnT>
                    <a:lnB>
                      <a:noFill/>
                    </a:lnB>
                  </a:tcPr>
                </a:tc>
                <a:extLst>
                  <a:ext uri="{0D108BD9-81ED-4DB2-BD59-A6C34878D82A}">
                    <a16:rowId xmlns="" xmlns:a16="http://schemas.microsoft.com/office/drawing/2014/main" val="3083629191"/>
                  </a:ext>
                </a:extLst>
              </a:tr>
              <a:tr h="161676">
                <a:tc>
                  <a:txBody>
                    <a:bodyPr/>
                    <a:lstStyle/>
                    <a:p>
                      <a:pPr algn="l" fontAlgn="t">
                        <a:lnSpc>
                          <a:spcPct val="150000"/>
                        </a:lnSpc>
                      </a:pPr>
                      <a:r>
                        <a:rPr lang="en-AU" sz="1000" b="1" i="0" u="none" strike="noStrike">
                          <a:solidFill>
                            <a:srgbClr val="000000"/>
                          </a:solidFill>
                          <a:effectLst/>
                          <a:latin typeface="Arial" panose="020B0604020202020204" pitchFamily="34" charset="0"/>
                        </a:rPr>
                        <a:t>3BRH, (LQ+M)/2, Middle</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532.5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442.5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400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355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312.5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440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457.5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413.8</a:t>
                      </a:r>
                    </a:p>
                  </a:txBody>
                  <a:tcPr marL="9510" marR="9510" marT="9510" marB="0">
                    <a:lnL>
                      <a:noFill/>
                    </a:lnL>
                    <a:lnR>
                      <a:noFill/>
                    </a:lnR>
                    <a:lnT>
                      <a:noFill/>
                    </a:lnT>
                    <a:lnB>
                      <a:noFill/>
                    </a:lnB>
                  </a:tcPr>
                </a:tc>
                <a:extLst>
                  <a:ext uri="{0D108BD9-81ED-4DB2-BD59-A6C34878D82A}">
                    <a16:rowId xmlns="" xmlns:a16="http://schemas.microsoft.com/office/drawing/2014/main" val="2062215652"/>
                  </a:ext>
                </a:extLst>
              </a:tr>
              <a:tr h="161676">
                <a:tc>
                  <a:txBody>
                    <a:bodyPr/>
                    <a:lstStyle/>
                    <a:p>
                      <a:pPr algn="l" fontAlgn="t">
                        <a:lnSpc>
                          <a:spcPct val="150000"/>
                        </a:lnSpc>
                      </a:pPr>
                      <a:r>
                        <a:rPr lang="en-AU" sz="1000" b="1" i="1" u="none" strike="noStrike">
                          <a:solidFill>
                            <a:srgbClr val="000000"/>
                          </a:solidFill>
                          <a:effectLst/>
                          <a:latin typeface="Arial" panose="020B0604020202020204" pitchFamily="34" charset="0"/>
                        </a:rPr>
                        <a:t>Unemployed families:</a:t>
                      </a: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FF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FF0000"/>
                        </a:solidFill>
                        <a:effectLst/>
                        <a:latin typeface="Arial" panose="020B0604020202020204" pitchFamily="34" charset="0"/>
                      </a:endParaRPr>
                    </a:p>
                  </a:txBody>
                  <a:tcPr marL="9510" marR="9510" marT="9510" marB="0">
                    <a:lnL>
                      <a:noFill/>
                    </a:lnL>
                    <a:lnR>
                      <a:noFill/>
                    </a:lnR>
                    <a:lnT>
                      <a:noFill/>
                    </a:lnT>
                    <a:lnB>
                      <a:noFill/>
                    </a:lnB>
                  </a:tcPr>
                </a:tc>
                <a:tc>
                  <a:txBody>
                    <a:bodyPr/>
                    <a:lstStyle/>
                    <a:p>
                      <a:pPr algn="ctr" fontAlgn="t">
                        <a:lnSpc>
                          <a:spcPct val="150000"/>
                        </a:lnSpc>
                      </a:pPr>
                      <a:endParaRPr lang="en-AU" sz="1000" b="1" i="0" u="none" strike="noStrike" dirty="0">
                        <a:solidFill>
                          <a:srgbClr val="000000"/>
                        </a:solidFill>
                        <a:effectLst/>
                        <a:latin typeface="Arial" panose="020B0604020202020204" pitchFamily="34" charset="0"/>
                      </a:endParaRPr>
                    </a:p>
                  </a:txBody>
                  <a:tcPr marL="9510" marR="9510" marT="9510" marB="0">
                    <a:lnL>
                      <a:noFill/>
                    </a:lnL>
                    <a:lnR>
                      <a:noFill/>
                    </a:lnR>
                    <a:lnT>
                      <a:noFill/>
                    </a:lnT>
                    <a:lnB>
                      <a:noFill/>
                    </a:lnB>
                  </a:tcPr>
                </a:tc>
                <a:extLst>
                  <a:ext uri="{0D108BD9-81ED-4DB2-BD59-A6C34878D82A}">
                    <a16:rowId xmlns="" xmlns:a16="http://schemas.microsoft.com/office/drawing/2014/main" val="3078065276"/>
                  </a:ext>
                </a:extLst>
              </a:tr>
              <a:tr h="161676">
                <a:tc>
                  <a:txBody>
                    <a:bodyPr/>
                    <a:lstStyle/>
                    <a:p>
                      <a:pPr algn="l" fontAlgn="t">
                        <a:lnSpc>
                          <a:spcPct val="150000"/>
                        </a:lnSpc>
                      </a:pPr>
                      <a:r>
                        <a:rPr lang="en-AU" sz="1000" b="1" i="0" u="none" strike="noStrike">
                          <a:solidFill>
                            <a:srgbClr val="000000"/>
                          </a:solidFill>
                          <a:effectLst/>
                          <a:latin typeface="Arial" panose="020B0604020202020204" pitchFamily="34" charset="0"/>
                        </a:rPr>
                        <a:t>1BRU, LQ, Outer</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280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250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180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141</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135</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210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223.3</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a:solidFill>
                            <a:srgbClr val="000000"/>
                          </a:solidFill>
                          <a:effectLst/>
                          <a:latin typeface="Arial" panose="020B0604020202020204" pitchFamily="34" charset="0"/>
                        </a:rPr>
                        <a:t>199.3</a:t>
                      </a:r>
                    </a:p>
                  </a:txBody>
                  <a:tcPr marL="9510" marR="9510" marT="9510" marB="0">
                    <a:lnL>
                      <a:noFill/>
                    </a:lnL>
                    <a:lnR>
                      <a:noFill/>
                    </a:lnR>
                    <a:lnT>
                      <a:noFill/>
                    </a:lnT>
                    <a:lnB>
                      <a:noFill/>
                    </a:lnB>
                  </a:tcPr>
                </a:tc>
                <a:extLst>
                  <a:ext uri="{0D108BD9-81ED-4DB2-BD59-A6C34878D82A}">
                    <a16:rowId xmlns="" xmlns:a16="http://schemas.microsoft.com/office/drawing/2014/main" val="3895878078"/>
                  </a:ext>
                </a:extLst>
              </a:tr>
              <a:tr h="161676">
                <a:tc>
                  <a:txBody>
                    <a:bodyPr/>
                    <a:lstStyle/>
                    <a:p>
                      <a:pPr algn="l" fontAlgn="t">
                        <a:lnSpc>
                          <a:spcPct val="150000"/>
                        </a:lnSpc>
                      </a:pPr>
                      <a:r>
                        <a:rPr lang="en-AU" sz="1000" b="1" i="0" u="none" strike="noStrike">
                          <a:solidFill>
                            <a:srgbClr val="000000"/>
                          </a:solidFill>
                          <a:effectLst/>
                          <a:latin typeface="Arial" panose="020B0604020202020204" pitchFamily="34" charset="0"/>
                        </a:rPr>
                        <a:t>2BRU, LQ, Outer</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350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350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260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230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276</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280</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296.7</a:t>
                      </a:r>
                    </a:p>
                  </a:txBody>
                  <a:tcPr marL="9510" marR="9510" marT="9510" marB="0">
                    <a:lnL>
                      <a:noFill/>
                    </a:lnL>
                    <a:lnR>
                      <a:noFill/>
                    </a:lnR>
                    <a:lnT>
                      <a:noFill/>
                    </a:lnT>
                    <a:lnB>
                      <a:noFill/>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291</a:t>
                      </a:r>
                    </a:p>
                  </a:txBody>
                  <a:tcPr marL="9510" marR="9510" marT="9510" marB="0">
                    <a:lnL>
                      <a:noFill/>
                    </a:lnL>
                    <a:lnR>
                      <a:noFill/>
                    </a:lnR>
                    <a:lnT>
                      <a:noFill/>
                    </a:lnT>
                    <a:lnB>
                      <a:noFill/>
                    </a:lnB>
                  </a:tcPr>
                </a:tc>
                <a:extLst>
                  <a:ext uri="{0D108BD9-81ED-4DB2-BD59-A6C34878D82A}">
                    <a16:rowId xmlns="" xmlns:a16="http://schemas.microsoft.com/office/drawing/2014/main" val="195436120"/>
                  </a:ext>
                </a:extLst>
              </a:tr>
              <a:tr h="173850">
                <a:tc>
                  <a:txBody>
                    <a:bodyPr/>
                    <a:lstStyle/>
                    <a:p>
                      <a:pPr algn="l" fontAlgn="t">
                        <a:lnSpc>
                          <a:spcPct val="150000"/>
                        </a:lnSpc>
                      </a:pPr>
                      <a:r>
                        <a:rPr lang="en-AU" sz="1000" b="1" i="0" u="none" strike="noStrike">
                          <a:solidFill>
                            <a:srgbClr val="000000"/>
                          </a:solidFill>
                          <a:effectLst/>
                          <a:latin typeface="Arial" panose="020B0604020202020204" pitchFamily="34" charset="0"/>
                        </a:rPr>
                        <a:t>3BRH, LQ, Outer</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400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390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300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270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284</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320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FF0000"/>
                          </a:solidFill>
                          <a:effectLst/>
                          <a:latin typeface="Arial" panose="020B0604020202020204" pitchFamily="34" charset="0"/>
                        </a:rPr>
                        <a:t>340</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lnSpc>
                          <a:spcPct val="150000"/>
                        </a:lnSpc>
                      </a:pPr>
                      <a:r>
                        <a:rPr lang="en-AU" sz="1000" b="1" i="0" u="none" strike="noStrike" dirty="0">
                          <a:solidFill>
                            <a:srgbClr val="000000"/>
                          </a:solidFill>
                          <a:effectLst/>
                          <a:latin typeface="Arial" panose="020B0604020202020204" pitchFamily="34" charset="0"/>
                        </a:rPr>
                        <a:t>327.3</a:t>
                      </a:r>
                    </a:p>
                  </a:txBody>
                  <a:tcPr marL="9510" marR="9510" marT="951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63886183"/>
                  </a:ext>
                </a:extLst>
              </a:tr>
            </a:tbl>
          </a:graphicData>
        </a:graphic>
      </p:graphicFrame>
      <p:sp>
        <p:nvSpPr>
          <p:cNvPr id="10" name="TextBox 9">
            <a:extLst>
              <a:ext uri="{FF2B5EF4-FFF2-40B4-BE49-F238E27FC236}">
                <a16:creationId xmlns="" xmlns:a16="http://schemas.microsoft.com/office/drawing/2014/main" id="{ED182E25-76BB-4193-8603-252EF9CF0608}"/>
              </a:ext>
            </a:extLst>
          </p:cNvPr>
          <p:cNvSpPr txBox="1"/>
          <p:nvPr/>
        </p:nvSpPr>
        <p:spPr>
          <a:xfrm>
            <a:off x="468313" y="4365104"/>
            <a:ext cx="8064127" cy="458587"/>
          </a:xfrm>
          <a:prstGeom prst="rect">
            <a:avLst/>
          </a:prstGeom>
        </p:spPr>
        <p:txBody>
          <a:bodyPr wrap="square" rtlCol="0">
            <a:spAutoFit/>
          </a:bodyPr>
          <a:lstStyle/>
          <a:p>
            <a:pPr marL="342900" indent="-342900" fontAlgn="auto">
              <a:spcBef>
                <a:spcPct val="20000"/>
              </a:spcBef>
              <a:spcAft>
                <a:spcPts val="0"/>
              </a:spcAft>
            </a:pPr>
            <a:r>
              <a:rPr lang="en-AU" sz="1000" b="1" i="1" dirty="0">
                <a:ea typeface="Calibri"/>
                <a:cs typeface="Times New Roman"/>
              </a:rPr>
              <a:t>Source: </a:t>
            </a:r>
            <a:r>
              <a:rPr lang="en-AU" sz="1000" b="1" dirty="0">
                <a:ea typeface="Calibri"/>
                <a:cs typeface="Times New Roman"/>
              </a:rPr>
              <a:t>Real Estate Market Facts, March Quarter 2016, Tables 9, 10, 13, 14, 21, 22, 25, 26, 29, 30, 33 &amp; 34.</a:t>
            </a:r>
            <a:endParaRPr lang="en-AU" sz="1000" dirty="0">
              <a:ea typeface="Calibri"/>
              <a:cs typeface="Times New Roman"/>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0" lang="en-AU" sz="1150" b="1" i="0" u="none" strike="noStrike" kern="1200" cap="none" spc="0" normalizeH="0" baseline="0" noProof="0" dirty="0">
              <a:ln>
                <a:noFill/>
              </a:ln>
              <a:solidFill>
                <a:schemeClr val="tx1"/>
              </a:solidFill>
              <a:effectLst/>
              <a:uLnTx/>
              <a:uFillTx/>
              <a:latin typeface="Sommet bold"/>
              <a:ea typeface="+mn-ea"/>
              <a:cs typeface="+mn-cs"/>
            </a:endParaRPr>
          </a:p>
        </p:txBody>
      </p:sp>
    </p:spTree>
    <p:extLst>
      <p:ext uri="{BB962C8B-B14F-4D97-AF65-F5344CB8AC3E}">
        <p14:creationId xmlns:p14="http://schemas.microsoft.com/office/powerpoint/2010/main" val="3915009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2657"/>
            <a:ext cx="8208962" cy="276999"/>
          </a:xfrm>
        </p:spPr>
        <p:txBody>
          <a:bodyPr/>
          <a:lstStyle/>
          <a:p>
            <a:r>
              <a:rPr lang="en-AU" sz="1800" dirty="0"/>
              <a:t>The New Low-Paid Budget Standards ($ per week, June 2016)</a:t>
            </a:r>
          </a:p>
        </p:txBody>
      </p:sp>
      <p:pic>
        <p:nvPicPr>
          <p:cNvPr id="4" name="Picture 3"/>
          <p:cNvPicPr>
            <a:picLocks noChangeAspect="1"/>
          </p:cNvPicPr>
          <p:nvPr/>
        </p:nvPicPr>
        <p:blipFill>
          <a:blip r:embed="rId2"/>
          <a:stretch>
            <a:fillRect/>
          </a:stretch>
        </p:blipFill>
        <p:spPr>
          <a:xfrm>
            <a:off x="1426191" y="1429338"/>
            <a:ext cx="6291617" cy="3999323"/>
          </a:xfrm>
          <a:prstGeom prst="rect">
            <a:avLst/>
          </a:prstGeom>
        </p:spPr>
      </p:pic>
      <p:sp>
        <p:nvSpPr>
          <p:cNvPr id="3" name="Text Placeholder 2"/>
          <p:cNvSpPr>
            <a:spLocks noGrp="1"/>
          </p:cNvSpPr>
          <p:nvPr>
            <p:ph type="body" idx="10"/>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pPr>
              <a:spcBef>
                <a:spcPts val="0"/>
              </a:spcBef>
            </a:pPr>
            <a:endParaRPr lang="en-AU" sz="1000" i="1" dirty="0"/>
          </a:p>
          <a:p>
            <a:pPr>
              <a:spcBef>
                <a:spcPts val="0"/>
              </a:spcBef>
            </a:pPr>
            <a:endParaRPr lang="en-AU" sz="1000" i="1" dirty="0"/>
          </a:p>
          <a:p>
            <a:pPr>
              <a:spcBef>
                <a:spcPts val="0"/>
              </a:spcBef>
            </a:pPr>
            <a:r>
              <a:rPr lang="en-AU" sz="1000" i="1" dirty="0"/>
              <a:t>		</a:t>
            </a:r>
            <a:r>
              <a:rPr lang="en-AU" sz="1000" b="1" i="1" dirty="0"/>
              <a:t>Note: SF = single female; SM = single male; CPL = couple; CPL+1 = couple plus 6 year old girl; CPL+2 = couple </a:t>
            </a:r>
          </a:p>
          <a:p>
            <a:pPr>
              <a:spcBef>
                <a:spcPts val="0"/>
              </a:spcBef>
            </a:pPr>
            <a:r>
              <a:rPr lang="en-AU" sz="1000" b="1" i="1" dirty="0"/>
              <a:t>		plus 6 year old girl and 10 year old boy; SP+1 = sole parent plus 6 year old girl</a:t>
            </a:r>
          </a:p>
          <a:p>
            <a:endParaRPr lang="en-AU" b="1"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1331896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2656"/>
            <a:ext cx="8208962" cy="276999"/>
          </a:xfrm>
        </p:spPr>
        <p:txBody>
          <a:bodyPr/>
          <a:lstStyle/>
          <a:p>
            <a:r>
              <a:rPr lang="en-AU" sz="1800" dirty="0"/>
              <a:t>The New Unemployed Budget Standards ($ per week, June 2016)</a:t>
            </a:r>
          </a:p>
        </p:txBody>
      </p:sp>
      <p:pic>
        <p:nvPicPr>
          <p:cNvPr id="4" name="Picture 3"/>
          <p:cNvPicPr>
            <a:picLocks noChangeAspect="1"/>
          </p:cNvPicPr>
          <p:nvPr/>
        </p:nvPicPr>
        <p:blipFill>
          <a:blip r:embed="rId2"/>
          <a:stretch>
            <a:fillRect/>
          </a:stretch>
        </p:blipFill>
        <p:spPr>
          <a:xfrm>
            <a:off x="1423143" y="1435435"/>
            <a:ext cx="6297714" cy="3987130"/>
          </a:xfrm>
          <a:prstGeom prst="rect">
            <a:avLst/>
          </a:prstGeom>
        </p:spPr>
      </p:pic>
      <p:sp>
        <p:nvSpPr>
          <p:cNvPr id="3" name="Text Placeholder 2"/>
          <p:cNvSpPr>
            <a:spLocks noGrp="1"/>
          </p:cNvSpPr>
          <p:nvPr>
            <p:ph type="body" idx="10"/>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pPr>
              <a:spcBef>
                <a:spcPts val="0"/>
              </a:spcBef>
            </a:pPr>
            <a:endParaRPr lang="en-AU" i="1" dirty="0"/>
          </a:p>
          <a:p>
            <a:pPr>
              <a:spcBef>
                <a:spcPts val="0"/>
              </a:spcBef>
            </a:pPr>
            <a:r>
              <a:rPr lang="en-AU" i="1" dirty="0"/>
              <a:t>	</a:t>
            </a:r>
            <a:r>
              <a:rPr lang="en-AU" sz="1000" i="1" dirty="0"/>
              <a:t>	</a:t>
            </a:r>
            <a:r>
              <a:rPr lang="en-AU" sz="1000" b="1" i="1" dirty="0"/>
              <a:t>Note: SF = single female; SM = single male; CPL = couple; CPL+1 = couple plus 6 year old girl; CPL+2 = couple </a:t>
            </a:r>
          </a:p>
          <a:p>
            <a:pPr>
              <a:spcBef>
                <a:spcPts val="0"/>
              </a:spcBef>
            </a:pPr>
            <a:r>
              <a:rPr lang="en-AU" sz="1000" b="1" i="1" dirty="0"/>
              <a:t>		plus 6 year old girl and 10 year old boy; SP+1 = sole parent plus 6 year old girl</a:t>
            </a:r>
          </a:p>
          <a:p>
            <a:endParaRPr lang="en-AU" b="1" dirty="0"/>
          </a:p>
        </p:txBody>
      </p:sp>
    </p:spTree>
    <p:extLst>
      <p:ext uri="{BB962C8B-B14F-4D97-AF65-F5344CB8AC3E}">
        <p14:creationId xmlns:p14="http://schemas.microsoft.com/office/powerpoint/2010/main" val="1705046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43A72A-3D66-45A4-9BD3-8A2206D6469B}"/>
              </a:ext>
            </a:extLst>
          </p:cNvPr>
          <p:cNvSpPr>
            <a:spLocks noGrp="1"/>
          </p:cNvSpPr>
          <p:nvPr>
            <p:ph type="title"/>
          </p:nvPr>
        </p:nvSpPr>
        <p:spPr>
          <a:xfrm>
            <a:off x="468313" y="260648"/>
            <a:ext cx="8208962" cy="276999"/>
          </a:xfrm>
        </p:spPr>
        <p:txBody>
          <a:bodyPr/>
          <a:lstStyle/>
          <a:p>
            <a:r>
              <a:rPr lang="en-AU" sz="1800" dirty="0"/>
              <a:t>Estimated Costs of Children ($ per week, June 2016)</a:t>
            </a:r>
          </a:p>
        </p:txBody>
      </p:sp>
      <p:sp>
        <p:nvSpPr>
          <p:cNvPr id="3" name="Text Placeholder 2">
            <a:extLst>
              <a:ext uri="{FF2B5EF4-FFF2-40B4-BE49-F238E27FC236}">
                <a16:creationId xmlns="" xmlns:a16="http://schemas.microsoft.com/office/drawing/2014/main" id="{58FCC6F4-6F41-45CD-8862-072B773894AC}"/>
              </a:ext>
            </a:extLst>
          </p:cNvPr>
          <p:cNvSpPr>
            <a:spLocks noGrp="1"/>
          </p:cNvSpPr>
          <p:nvPr>
            <p:ph type="body" idx="10"/>
          </p:nvPr>
        </p:nvSpPr>
        <p:spPr/>
        <p:txBody>
          <a:bodyPr/>
          <a:lstStyle/>
          <a:p>
            <a:endParaRPr lang="en-AU" dirty="0"/>
          </a:p>
          <a:p>
            <a:endParaRPr lang="en-AU" dirty="0"/>
          </a:p>
          <a:p>
            <a:endParaRPr lang="en-AU" dirty="0"/>
          </a:p>
          <a:p>
            <a:endParaRPr lang="en-AU" dirty="0"/>
          </a:p>
        </p:txBody>
      </p:sp>
      <p:graphicFrame>
        <p:nvGraphicFramePr>
          <p:cNvPr id="5" name="Table 4">
            <a:extLst>
              <a:ext uri="{FF2B5EF4-FFF2-40B4-BE49-F238E27FC236}">
                <a16:creationId xmlns="" xmlns:a16="http://schemas.microsoft.com/office/drawing/2014/main" id="{48290EF6-E2AC-485E-9424-A2E3E1BDC47F}"/>
              </a:ext>
            </a:extLst>
          </p:cNvPr>
          <p:cNvGraphicFramePr>
            <a:graphicFrameLocks noGrp="1"/>
          </p:cNvGraphicFramePr>
          <p:nvPr>
            <p:extLst>
              <p:ext uri="{D42A27DB-BD31-4B8C-83A1-F6EECF244321}">
                <p14:modId xmlns:p14="http://schemas.microsoft.com/office/powerpoint/2010/main" val="3143518908"/>
              </p:ext>
            </p:extLst>
          </p:nvPr>
        </p:nvGraphicFramePr>
        <p:xfrm>
          <a:off x="827584" y="1484784"/>
          <a:ext cx="6816302" cy="4104459"/>
        </p:xfrm>
        <a:graphic>
          <a:graphicData uri="http://schemas.openxmlformats.org/drawingml/2006/table">
            <a:tbl>
              <a:tblPr/>
              <a:tblGrid>
                <a:gridCol w="3994150">
                  <a:extLst>
                    <a:ext uri="{9D8B030D-6E8A-4147-A177-3AD203B41FA5}">
                      <a16:colId xmlns="" xmlns:a16="http://schemas.microsoft.com/office/drawing/2014/main" val="2077552944"/>
                    </a:ext>
                  </a:extLst>
                </a:gridCol>
                <a:gridCol w="1411076">
                  <a:extLst>
                    <a:ext uri="{9D8B030D-6E8A-4147-A177-3AD203B41FA5}">
                      <a16:colId xmlns="" xmlns:a16="http://schemas.microsoft.com/office/drawing/2014/main" val="2181810298"/>
                    </a:ext>
                  </a:extLst>
                </a:gridCol>
                <a:gridCol w="1411076">
                  <a:extLst>
                    <a:ext uri="{9D8B030D-6E8A-4147-A177-3AD203B41FA5}">
                      <a16:colId xmlns="" xmlns:a16="http://schemas.microsoft.com/office/drawing/2014/main" val="493461863"/>
                    </a:ext>
                  </a:extLst>
                </a:gridCol>
              </a:tblGrid>
              <a:tr h="336201">
                <a:tc>
                  <a:txBody>
                    <a:bodyPr/>
                    <a:lstStyle/>
                    <a:p>
                      <a:pPr algn="l" fontAlgn="ctr"/>
                      <a:r>
                        <a:rPr lang="en-AU" sz="1200" b="1" i="0" u="none" strike="noStrike" dirty="0">
                          <a:solidFill>
                            <a:srgbClr val="000000"/>
                          </a:solidFill>
                          <a:effectLst/>
                          <a:latin typeface="Arial" panose="020B0604020202020204" pitchFamily="34" charset="0"/>
                        </a:rPr>
                        <a:t>Family Type</a:t>
                      </a:r>
                    </a:p>
                  </a:txBody>
                  <a:tcPr marL="9525" marR="9525" marT="9525"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1200" b="1" i="0" u="none" strike="noStrike" dirty="0">
                          <a:solidFill>
                            <a:srgbClr val="000000"/>
                          </a:solidFill>
                          <a:effectLst/>
                          <a:latin typeface="Arial" panose="020B0604020202020204" pitchFamily="34" charset="0"/>
                        </a:rPr>
                        <a:t>Low-Paid</a:t>
                      </a:r>
                    </a:p>
                  </a:txBody>
                  <a:tcPr marL="9525" marR="9525" marT="9525"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1200" b="1" i="0" u="none" strike="noStrike" dirty="0">
                          <a:solidFill>
                            <a:srgbClr val="000000"/>
                          </a:solidFill>
                          <a:effectLst/>
                          <a:latin typeface="Arial" panose="020B0604020202020204" pitchFamily="34" charset="0"/>
                        </a:rPr>
                        <a:t>Unemployed</a:t>
                      </a:r>
                    </a:p>
                  </a:txBody>
                  <a:tcPr marL="9525" marR="9525" marT="9525"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43519480"/>
                  </a:ext>
                </a:extLst>
              </a:tr>
              <a:tr h="336201">
                <a:tc>
                  <a:txBody>
                    <a:bodyPr/>
                    <a:lstStyle/>
                    <a:p>
                      <a:pPr algn="l" fontAlgn="ctr"/>
                      <a:r>
                        <a:rPr lang="en-AU" sz="1200" b="1" i="0" u="none" strike="noStrike" dirty="0">
                          <a:solidFill>
                            <a:srgbClr val="000000"/>
                          </a:solidFill>
                          <a:effectLst/>
                          <a:latin typeface="Arial" panose="020B0604020202020204" pitchFamily="34" charset="0"/>
                        </a:rPr>
                        <a:t>Couple with no children</a:t>
                      </a:r>
                    </a:p>
                  </a:txBody>
                  <a:tcPr marL="9525" marR="9525" marT="9525"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833.24</a:t>
                      </a:r>
                    </a:p>
                  </a:txBody>
                  <a:tcPr marL="9525" marR="9525" marT="9525"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AU" sz="1200" b="1" i="0" u="none" strike="noStrike">
                          <a:solidFill>
                            <a:srgbClr val="000000"/>
                          </a:solidFill>
                          <a:effectLst/>
                          <a:latin typeface="Arial" panose="020B0604020202020204" pitchFamily="34" charset="0"/>
                        </a:rPr>
                        <a:t>660.25</a:t>
                      </a:r>
                    </a:p>
                  </a:txBody>
                  <a:tcPr marL="9525" marR="9525" marT="9525"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8712770"/>
                  </a:ext>
                </a:extLst>
              </a:tr>
              <a:tr h="336201">
                <a:tc>
                  <a:txBody>
                    <a:bodyPr/>
                    <a:lstStyle/>
                    <a:p>
                      <a:pPr algn="l" fontAlgn="ctr"/>
                      <a:r>
                        <a:rPr lang="en-AU" sz="1200" b="1" i="0" u="none" strike="noStrike" dirty="0">
                          <a:solidFill>
                            <a:srgbClr val="000000"/>
                          </a:solidFill>
                          <a:effectLst/>
                          <a:latin typeface="Arial" panose="020B0604020202020204" pitchFamily="34" charset="0"/>
                        </a:rPr>
                        <a:t>Couple with </a:t>
                      </a:r>
                      <a:r>
                        <a:rPr lang="en-AU" sz="1200" b="1" i="0" u="sng" strike="noStrike" dirty="0">
                          <a:solidFill>
                            <a:srgbClr val="FF0000"/>
                          </a:solidFill>
                          <a:effectLst/>
                          <a:latin typeface="Arial" panose="020B0604020202020204" pitchFamily="34" charset="0"/>
                        </a:rPr>
                        <a:t>6 year-old girl</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969.90</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766.74</a:t>
                      </a:r>
                    </a:p>
                  </a:txBody>
                  <a:tcPr marL="9525" marR="9525" marT="9525" anchor="ctr">
                    <a:lnL>
                      <a:noFill/>
                    </a:lnL>
                    <a:lnR>
                      <a:noFill/>
                    </a:lnR>
                    <a:lnT>
                      <a:noFill/>
                    </a:lnT>
                    <a:lnB>
                      <a:noFill/>
                    </a:lnB>
                  </a:tcPr>
                </a:tc>
                <a:extLst>
                  <a:ext uri="{0D108BD9-81ED-4DB2-BD59-A6C34878D82A}">
                    <a16:rowId xmlns="" xmlns:a16="http://schemas.microsoft.com/office/drawing/2014/main" val="3205045123"/>
                  </a:ext>
                </a:extLst>
              </a:tr>
              <a:tr h="336201">
                <a:tc>
                  <a:txBody>
                    <a:bodyPr/>
                    <a:lstStyle/>
                    <a:p>
                      <a:pPr algn="l" fontAlgn="ctr"/>
                      <a:r>
                        <a:rPr lang="en-AU" sz="1200" b="1" i="1" u="sng" strike="noStrike" dirty="0">
                          <a:solidFill>
                            <a:srgbClr val="00B050"/>
                          </a:solidFill>
                          <a:effectLst/>
                          <a:latin typeface="Arial" panose="020B0604020202020204" pitchFamily="34" charset="0"/>
                        </a:rPr>
                        <a:t>Difference</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B050"/>
                          </a:solidFill>
                          <a:effectLst/>
                          <a:latin typeface="Arial" panose="020B0604020202020204" pitchFamily="34" charset="0"/>
                        </a:rPr>
                        <a:t>136.66</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B050"/>
                          </a:solidFill>
                          <a:effectLst/>
                          <a:latin typeface="Arial" panose="020B0604020202020204" pitchFamily="34" charset="0"/>
                        </a:rPr>
                        <a:t>106.49</a:t>
                      </a:r>
                    </a:p>
                  </a:txBody>
                  <a:tcPr marL="9525" marR="9525" marT="9525" anchor="ctr">
                    <a:lnL>
                      <a:noFill/>
                    </a:lnL>
                    <a:lnR>
                      <a:noFill/>
                    </a:lnR>
                    <a:lnT>
                      <a:noFill/>
                    </a:lnT>
                    <a:lnB>
                      <a:noFill/>
                    </a:lnB>
                  </a:tcPr>
                </a:tc>
                <a:extLst>
                  <a:ext uri="{0D108BD9-81ED-4DB2-BD59-A6C34878D82A}">
                    <a16:rowId xmlns="" xmlns:a16="http://schemas.microsoft.com/office/drawing/2014/main" val="5414492"/>
                  </a:ext>
                </a:extLst>
              </a:tr>
              <a:tr h="336201">
                <a:tc>
                  <a:txBody>
                    <a:bodyPr/>
                    <a:lstStyle/>
                    <a:p>
                      <a:pPr algn="l" fontAlgn="ctr"/>
                      <a:r>
                        <a:rPr lang="en-AU" sz="1200" b="1" i="0" u="none" strike="noStrike" dirty="0">
                          <a:solidFill>
                            <a:srgbClr val="000000"/>
                          </a:solidFill>
                          <a:effectLst/>
                          <a:latin typeface="Arial" panose="020B0604020202020204" pitchFamily="34" charset="0"/>
                        </a:rPr>
                        <a:t>Couple with </a:t>
                      </a:r>
                      <a:r>
                        <a:rPr lang="en-AU" sz="1200" b="1" i="0" u="sng" strike="noStrike" dirty="0">
                          <a:solidFill>
                            <a:srgbClr val="FF0000"/>
                          </a:solidFill>
                          <a:effectLst/>
                          <a:latin typeface="Arial" panose="020B0604020202020204" pitchFamily="34" charset="0"/>
                        </a:rPr>
                        <a:t>6 year-old girl</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969.90</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766.74</a:t>
                      </a:r>
                    </a:p>
                  </a:txBody>
                  <a:tcPr marL="9525" marR="9525" marT="9525" anchor="ctr">
                    <a:lnL>
                      <a:noFill/>
                    </a:lnL>
                    <a:lnR>
                      <a:noFill/>
                    </a:lnR>
                    <a:lnT>
                      <a:noFill/>
                    </a:lnT>
                    <a:lnB>
                      <a:noFill/>
                    </a:lnB>
                  </a:tcPr>
                </a:tc>
                <a:extLst>
                  <a:ext uri="{0D108BD9-81ED-4DB2-BD59-A6C34878D82A}">
                    <a16:rowId xmlns="" xmlns:a16="http://schemas.microsoft.com/office/drawing/2014/main" val="2481038050"/>
                  </a:ext>
                </a:extLst>
              </a:tr>
              <a:tr h="539325">
                <a:tc>
                  <a:txBody>
                    <a:bodyPr/>
                    <a:lstStyle/>
                    <a:p>
                      <a:pPr algn="l" fontAlgn="ctr"/>
                      <a:r>
                        <a:rPr lang="en-AU" sz="1200" b="1" i="0" u="none" strike="noStrike" dirty="0">
                          <a:solidFill>
                            <a:srgbClr val="000000"/>
                          </a:solidFill>
                          <a:effectLst/>
                          <a:latin typeface="Arial" panose="020B0604020202020204" pitchFamily="34" charset="0"/>
                        </a:rPr>
                        <a:t>Couple with </a:t>
                      </a:r>
                      <a:r>
                        <a:rPr lang="en-AU" sz="1200" b="1" i="0" u="sng" strike="noStrike" dirty="0">
                          <a:solidFill>
                            <a:srgbClr val="FF0000"/>
                          </a:solidFill>
                          <a:effectLst/>
                          <a:latin typeface="Arial" panose="020B0604020202020204" pitchFamily="34" charset="0"/>
                        </a:rPr>
                        <a:t>6 year-old girl and 10 year-old boy</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1173.38</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940.37</a:t>
                      </a:r>
                    </a:p>
                  </a:txBody>
                  <a:tcPr marL="9525" marR="9525" marT="9525" anchor="ctr">
                    <a:lnL>
                      <a:noFill/>
                    </a:lnL>
                    <a:lnR>
                      <a:noFill/>
                    </a:lnR>
                    <a:lnT>
                      <a:noFill/>
                    </a:lnT>
                    <a:lnB>
                      <a:noFill/>
                    </a:lnB>
                  </a:tcPr>
                </a:tc>
                <a:extLst>
                  <a:ext uri="{0D108BD9-81ED-4DB2-BD59-A6C34878D82A}">
                    <a16:rowId xmlns="" xmlns:a16="http://schemas.microsoft.com/office/drawing/2014/main" val="2849425606"/>
                  </a:ext>
                </a:extLst>
              </a:tr>
              <a:tr h="336201">
                <a:tc>
                  <a:txBody>
                    <a:bodyPr/>
                    <a:lstStyle/>
                    <a:p>
                      <a:pPr algn="l" fontAlgn="ctr"/>
                      <a:r>
                        <a:rPr lang="en-AU" sz="1200" b="1" i="1" u="sng" strike="noStrike" dirty="0">
                          <a:solidFill>
                            <a:srgbClr val="00B050"/>
                          </a:solidFill>
                          <a:effectLst/>
                          <a:latin typeface="Arial" panose="020B0604020202020204" pitchFamily="34" charset="0"/>
                        </a:rPr>
                        <a:t>Difference</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B050"/>
                          </a:solidFill>
                          <a:effectLst/>
                          <a:latin typeface="Arial" panose="020B0604020202020204" pitchFamily="34" charset="0"/>
                        </a:rPr>
                        <a:t>203.48</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B050"/>
                          </a:solidFill>
                          <a:effectLst/>
                          <a:latin typeface="Arial" panose="020B0604020202020204" pitchFamily="34" charset="0"/>
                        </a:rPr>
                        <a:t>173.63</a:t>
                      </a:r>
                    </a:p>
                  </a:txBody>
                  <a:tcPr marL="9525" marR="9525" marT="9525" anchor="ctr">
                    <a:lnL>
                      <a:noFill/>
                    </a:lnL>
                    <a:lnR>
                      <a:noFill/>
                    </a:lnR>
                    <a:lnT>
                      <a:noFill/>
                    </a:lnT>
                    <a:lnB>
                      <a:noFill/>
                    </a:lnB>
                  </a:tcPr>
                </a:tc>
                <a:extLst>
                  <a:ext uri="{0D108BD9-81ED-4DB2-BD59-A6C34878D82A}">
                    <a16:rowId xmlns="" xmlns:a16="http://schemas.microsoft.com/office/drawing/2014/main" val="1791174107"/>
                  </a:ext>
                </a:extLst>
              </a:tr>
              <a:tr h="336201">
                <a:tc>
                  <a:txBody>
                    <a:bodyPr/>
                    <a:lstStyle/>
                    <a:p>
                      <a:pPr algn="l" fontAlgn="ctr"/>
                      <a:r>
                        <a:rPr lang="en-AU" sz="1200" b="1" i="0" u="none" strike="noStrike" dirty="0">
                          <a:solidFill>
                            <a:srgbClr val="000000"/>
                          </a:solidFill>
                          <a:effectLst/>
                          <a:latin typeface="Arial" panose="020B0604020202020204" pitchFamily="34" charset="0"/>
                        </a:rPr>
                        <a:t>Couple with no children</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833.24</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660.25</a:t>
                      </a:r>
                    </a:p>
                  </a:txBody>
                  <a:tcPr marL="9525" marR="9525" marT="9525" anchor="ctr">
                    <a:lnL>
                      <a:noFill/>
                    </a:lnL>
                    <a:lnR>
                      <a:noFill/>
                    </a:lnR>
                    <a:lnT>
                      <a:noFill/>
                    </a:lnT>
                    <a:lnB>
                      <a:noFill/>
                    </a:lnB>
                  </a:tcPr>
                </a:tc>
                <a:extLst>
                  <a:ext uri="{0D108BD9-81ED-4DB2-BD59-A6C34878D82A}">
                    <a16:rowId xmlns="" xmlns:a16="http://schemas.microsoft.com/office/drawing/2014/main" val="1712160216"/>
                  </a:ext>
                </a:extLst>
              </a:tr>
              <a:tr h="539325">
                <a:tc>
                  <a:txBody>
                    <a:bodyPr/>
                    <a:lstStyle/>
                    <a:p>
                      <a:pPr algn="l" fontAlgn="ctr"/>
                      <a:r>
                        <a:rPr lang="en-AU" sz="1200" b="1" i="0" u="none" strike="noStrike" dirty="0">
                          <a:solidFill>
                            <a:srgbClr val="000000"/>
                          </a:solidFill>
                          <a:effectLst/>
                          <a:latin typeface="Arial" panose="020B0604020202020204" pitchFamily="34" charset="0"/>
                        </a:rPr>
                        <a:t>Couple with </a:t>
                      </a:r>
                      <a:r>
                        <a:rPr lang="en-AU" sz="1200" b="1" i="0" u="sng" strike="noStrike" dirty="0">
                          <a:solidFill>
                            <a:srgbClr val="FF0000"/>
                          </a:solidFill>
                          <a:effectLst/>
                          <a:latin typeface="Arial" panose="020B0604020202020204" pitchFamily="34" charset="0"/>
                        </a:rPr>
                        <a:t>6 year-old girl and 10 year-old boy</a:t>
                      </a:r>
                    </a:p>
                  </a:txBody>
                  <a:tcPr marL="9525" marR="9525" marT="9525" anchor="ctr">
                    <a:lnL>
                      <a:noFill/>
                    </a:lnL>
                    <a:lnR>
                      <a:noFill/>
                    </a:lnR>
                    <a:lnT>
                      <a:noFill/>
                    </a:lnT>
                    <a:lnB>
                      <a:noFill/>
                    </a:lnB>
                  </a:tcPr>
                </a:tc>
                <a:tc>
                  <a:txBody>
                    <a:bodyPr/>
                    <a:lstStyle/>
                    <a:p>
                      <a:pPr algn="ctr" fontAlgn="ctr"/>
                      <a:r>
                        <a:rPr lang="en-AU" sz="1200" b="1" i="0" u="none" strike="noStrike">
                          <a:solidFill>
                            <a:srgbClr val="000000"/>
                          </a:solidFill>
                          <a:effectLst/>
                          <a:latin typeface="Arial" panose="020B0604020202020204" pitchFamily="34" charset="0"/>
                        </a:rPr>
                        <a:t>1173.38</a:t>
                      </a:r>
                    </a:p>
                  </a:txBody>
                  <a:tcPr marL="9525" marR="9525" marT="9525" anchor="ctr">
                    <a:lnL>
                      <a:noFill/>
                    </a:lnL>
                    <a:lnR>
                      <a:noFill/>
                    </a:lnR>
                    <a:lnT>
                      <a:noFill/>
                    </a:lnT>
                    <a:lnB>
                      <a:noFill/>
                    </a:lnB>
                  </a:tcPr>
                </a:tc>
                <a:tc>
                  <a:txBody>
                    <a:bodyPr/>
                    <a:lstStyle/>
                    <a:p>
                      <a:pPr algn="ctr" fontAlgn="ctr"/>
                      <a:r>
                        <a:rPr lang="en-AU" sz="1200" b="1" i="0" u="none" strike="noStrike" dirty="0">
                          <a:solidFill>
                            <a:srgbClr val="000000"/>
                          </a:solidFill>
                          <a:effectLst/>
                          <a:latin typeface="Arial" panose="020B0604020202020204" pitchFamily="34" charset="0"/>
                        </a:rPr>
                        <a:t>940.37</a:t>
                      </a:r>
                    </a:p>
                  </a:txBody>
                  <a:tcPr marL="9525" marR="9525" marT="9525" anchor="ctr">
                    <a:lnL>
                      <a:noFill/>
                    </a:lnL>
                    <a:lnR>
                      <a:noFill/>
                    </a:lnR>
                    <a:lnT>
                      <a:noFill/>
                    </a:lnT>
                    <a:lnB>
                      <a:noFill/>
                    </a:lnB>
                  </a:tcPr>
                </a:tc>
                <a:extLst>
                  <a:ext uri="{0D108BD9-81ED-4DB2-BD59-A6C34878D82A}">
                    <a16:rowId xmlns="" xmlns:a16="http://schemas.microsoft.com/office/drawing/2014/main" val="3097856127"/>
                  </a:ext>
                </a:extLst>
              </a:tr>
              <a:tr h="336201">
                <a:tc>
                  <a:txBody>
                    <a:bodyPr/>
                    <a:lstStyle/>
                    <a:p>
                      <a:pPr algn="l" fontAlgn="ctr"/>
                      <a:r>
                        <a:rPr lang="en-AU" sz="1200" b="1" i="1" u="sng" strike="noStrike" dirty="0">
                          <a:solidFill>
                            <a:srgbClr val="000000"/>
                          </a:solidFill>
                          <a:effectLst/>
                          <a:latin typeface="Arial" panose="020B0604020202020204" pitchFamily="34" charset="0"/>
                        </a:rPr>
                        <a:t>Difference</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0000"/>
                          </a:solidFill>
                          <a:effectLst/>
                          <a:latin typeface="Arial" panose="020B0604020202020204" pitchFamily="34" charset="0"/>
                        </a:rPr>
                        <a:t>340.14</a:t>
                      </a:r>
                    </a:p>
                  </a:txBody>
                  <a:tcPr marL="9525" marR="9525" marT="9525" anchor="ctr">
                    <a:lnL>
                      <a:noFill/>
                    </a:lnL>
                    <a:lnR>
                      <a:noFill/>
                    </a:lnR>
                    <a:lnT>
                      <a:noFill/>
                    </a:lnT>
                    <a:lnB>
                      <a:noFill/>
                    </a:lnB>
                  </a:tcPr>
                </a:tc>
                <a:tc>
                  <a:txBody>
                    <a:bodyPr/>
                    <a:lstStyle/>
                    <a:p>
                      <a:pPr algn="ctr" fontAlgn="ctr"/>
                      <a:r>
                        <a:rPr lang="en-AU" sz="1200" b="1" i="1" u="sng" strike="noStrike" dirty="0">
                          <a:solidFill>
                            <a:srgbClr val="000000"/>
                          </a:solidFill>
                          <a:effectLst/>
                          <a:latin typeface="Arial" panose="020B0604020202020204" pitchFamily="34" charset="0"/>
                        </a:rPr>
                        <a:t>280.12</a:t>
                      </a:r>
                    </a:p>
                  </a:txBody>
                  <a:tcPr marL="9525" marR="9525" marT="9525" anchor="ctr">
                    <a:lnL>
                      <a:noFill/>
                    </a:lnL>
                    <a:lnR>
                      <a:noFill/>
                    </a:lnR>
                    <a:lnT>
                      <a:noFill/>
                    </a:lnT>
                    <a:lnB>
                      <a:noFill/>
                    </a:lnB>
                  </a:tcPr>
                </a:tc>
                <a:extLst>
                  <a:ext uri="{0D108BD9-81ED-4DB2-BD59-A6C34878D82A}">
                    <a16:rowId xmlns="" xmlns:a16="http://schemas.microsoft.com/office/drawing/2014/main" val="3042608811"/>
                  </a:ext>
                </a:extLst>
              </a:tr>
              <a:tr h="336201">
                <a:tc>
                  <a:txBody>
                    <a:bodyPr/>
                    <a:lstStyle/>
                    <a:p>
                      <a:pPr algn="l" fontAlgn="ctr"/>
                      <a:r>
                        <a:rPr lang="en-AU" sz="1200" b="1" i="0" u="none" strike="noStrike" dirty="0">
                          <a:solidFill>
                            <a:srgbClr val="00B050"/>
                          </a:solidFill>
                          <a:effectLst/>
                          <a:latin typeface="Arial" panose="020B0604020202020204" pitchFamily="34" charset="0"/>
                        </a:rPr>
                        <a:t>Difference per child</a:t>
                      </a:r>
                    </a:p>
                  </a:txBody>
                  <a:tcPr marL="9525" marR="9525" marT="9525"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AU" sz="1200" b="1" i="0" u="none" strike="noStrike">
                          <a:solidFill>
                            <a:srgbClr val="00B050"/>
                          </a:solidFill>
                          <a:effectLst/>
                          <a:latin typeface="Arial" panose="020B0604020202020204" pitchFamily="34" charset="0"/>
                        </a:rPr>
                        <a:t>170.07</a:t>
                      </a:r>
                    </a:p>
                  </a:txBody>
                  <a:tcPr marL="9525" marR="9525" marT="9525"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AU" sz="1200" b="1" i="0" u="none" strike="noStrike" dirty="0">
                          <a:solidFill>
                            <a:srgbClr val="00B050"/>
                          </a:solidFill>
                          <a:effectLst/>
                          <a:latin typeface="Arial" panose="020B0604020202020204" pitchFamily="34" charset="0"/>
                        </a:rPr>
                        <a:t>140.06</a:t>
                      </a:r>
                    </a:p>
                  </a:txBody>
                  <a:tcPr marL="9525" marR="9525" marT="9525"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114456450"/>
                  </a:ext>
                </a:extLst>
              </a:tr>
            </a:tbl>
          </a:graphicData>
        </a:graphic>
      </p:graphicFrame>
    </p:spTree>
    <p:extLst>
      <p:ext uri="{BB962C8B-B14F-4D97-AF65-F5344CB8AC3E}">
        <p14:creationId xmlns:p14="http://schemas.microsoft.com/office/powerpoint/2010/main" val="2497912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2656"/>
            <a:ext cx="8208962" cy="276999"/>
          </a:xfrm>
        </p:spPr>
        <p:txBody>
          <a:bodyPr/>
          <a:lstStyle/>
          <a:p>
            <a:r>
              <a:rPr lang="en-AU" sz="1800" dirty="0"/>
              <a:t>Implied Horizontal and Vertical Relativities ($/week, June 2016)</a:t>
            </a:r>
          </a:p>
        </p:txBody>
      </p:sp>
      <p:sp>
        <p:nvSpPr>
          <p:cNvPr id="3" name="Text Placeholder 2"/>
          <p:cNvSpPr>
            <a:spLocks noGrp="1"/>
          </p:cNvSpPr>
          <p:nvPr>
            <p:ph type="body" idx="10"/>
          </p:nvPr>
        </p:nvSpPr>
        <p:spPr>
          <a:xfrm>
            <a:off x="468313" y="908721"/>
            <a:ext cx="8208962" cy="4608511"/>
          </a:xfrm>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pPr>
              <a:spcBef>
                <a:spcPts val="0"/>
              </a:spcBef>
            </a:pPr>
            <a:r>
              <a:rPr lang="en-AU" sz="1000" i="1" dirty="0"/>
              <a:t>	</a:t>
            </a:r>
            <a:endParaRPr lang="en-AU" b="1" dirty="0"/>
          </a:p>
        </p:txBody>
      </p:sp>
      <p:graphicFrame>
        <p:nvGraphicFramePr>
          <p:cNvPr id="5" name="Table 4"/>
          <p:cNvGraphicFramePr>
            <a:graphicFrameLocks noGrp="1"/>
          </p:cNvGraphicFramePr>
          <p:nvPr>
            <p:extLst>
              <p:ext uri="{D42A27DB-BD31-4B8C-83A1-F6EECF244321}">
                <p14:modId xmlns:p14="http://schemas.microsoft.com/office/powerpoint/2010/main" val="2275952480"/>
              </p:ext>
            </p:extLst>
          </p:nvPr>
        </p:nvGraphicFramePr>
        <p:xfrm>
          <a:off x="323528" y="1988841"/>
          <a:ext cx="8064896" cy="2664295"/>
        </p:xfrm>
        <a:graphic>
          <a:graphicData uri="http://schemas.openxmlformats.org/drawingml/2006/table">
            <a:tbl>
              <a:tblPr firstRow="1" bandRow="1">
                <a:tableStyleId>{2D5ABB26-0587-4C30-8999-92F81FD0307C}</a:tableStyleId>
              </a:tblPr>
              <a:tblGrid>
                <a:gridCol w="3384376">
                  <a:extLst>
                    <a:ext uri="{9D8B030D-6E8A-4147-A177-3AD203B41FA5}">
                      <a16:colId xmlns="" xmlns:a16="http://schemas.microsoft.com/office/drawing/2014/main" val="20000"/>
                    </a:ext>
                  </a:extLst>
                </a:gridCol>
                <a:gridCol w="1656184">
                  <a:extLst>
                    <a:ext uri="{9D8B030D-6E8A-4147-A177-3AD203B41FA5}">
                      <a16:colId xmlns="" xmlns:a16="http://schemas.microsoft.com/office/drawing/2014/main" val="20001"/>
                    </a:ext>
                  </a:extLst>
                </a:gridCol>
                <a:gridCol w="1584176">
                  <a:extLst>
                    <a:ext uri="{9D8B030D-6E8A-4147-A177-3AD203B41FA5}">
                      <a16:colId xmlns="" xmlns:a16="http://schemas.microsoft.com/office/drawing/2014/main" val="20002"/>
                    </a:ext>
                  </a:extLst>
                </a:gridCol>
                <a:gridCol w="1440160">
                  <a:extLst>
                    <a:ext uri="{9D8B030D-6E8A-4147-A177-3AD203B41FA5}">
                      <a16:colId xmlns="" xmlns:a16="http://schemas.microsoft.com/office/drawing/2014/main" val="20003"/>
                    </a:ext>
                  </a:extLst>
                </a:gridCol>
              </a:tblGrid>
              <a:tr h="753750">
                <a:tc>
                  <a:txBody>
                    <a:bodyPr/>
                    <a:lstStyle/>
                    <a:p>
                      <a:r>
                        <a:rPr lang="en-AU" sz="1400" b="1" dirty="0"/>
                        <a:t>Family type (OECD modified and SQ(N) relativities in brackets)</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1400" b="1" dirty="0"/>
                        <a:t>Low-paid budget</a:t>
                      </a:r>
                    </a:p>
                    <a:p>
                      <a:pPr algn="ctr"/>
                      <a:r>
                        <a:rPr lang="en-AU" sz="1400" b="1" dirty="0"/>
                        <a:t>relativities</a:t>
                      </a:r>
                    </a:p>
                    <a:p>
                      <a:pPr algn="ctr"/>
                      <a:r>
                        <a:rPr lang="en-AU" sz="1400" b="1" dirty="0"/>
                        <a:t>(1)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1400" b="1" dirty="0"/>
                        <a:t>Unemployed budget</a:t>
                      </a:r>
                      <a:r>
                        <a:rPr lang="en-AU" sz="1400" b="1" baseline="0" dirty="0"/>
                        <a:t> relativities (2)</a:t>
                      </a:r>
                      <a:endParaRPr lang="en-AU"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1400" b="1" dirty="0"/>
                        <a:t>Family relativities </a:t>
                      </a:r>
                    </a:p>
                    <a:p>
                      <a:pPr algn="ctr"/>
                      <a:r>
                        <a:rPr lang="en-AU" sz="1400" b="1" dirty="0"/>
                        <a:t>(2)</a:t>
                      </a:r>
                      <a:r>
                        <a:rPr lang="en-AU" sz="1400" b="1" baseline="0" dirty="0"/>
                        <a:t> /(1)</a:t>
                      </a:r>
                      <a:endParaRPr lang="en-AU" sz="1400" b="1"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82109">
                <a:tc>
                  <a:txBody>
                    <a:bodyPr/>
                    <a:lstStyle/>
                    <a:p>
                      <a:r>
                        <a:rPr lang="en-AU" sz="1400" b="1" dirty="0"/>
                        <a:t>Single adult </a:t>
                      </a:r>
                      <a:r>
                        <a:rPr lang="en-AU" sz="1400" b="1" dirty="0">
                          <a:solidFill>
                            <a:srgbClr val="FF0000"/>
                          </a:solidFill>
                        </a:rPr>
                        <a:t>(1.00</a:t>
                      </a:r>
                      <a:r>
                        <a:rPr lang="en-AU" sz="1400" b="1" dirty="0">
                          <a:solidFill>
                            <a:srgbClr val="00B050"/>
                          </a:solidFill>
                        </a:rPr>
                        <a:t>/1.00)</a:t>
                      </a:r>
                    </a:p>
                  </a:txBody>
                  <a:tcPr anchor="ctr">
                    <a:lnT w="12700" cap="flat" cmpd="sng" algn="ctr">
                      <a:solidFill>
                        <a:schemeClr val="tx1"/>
                      </a:solidFill>
                      <a:prstDash val="solid"/>
                      <a:round/>
                      <a:headEnd type="none" w="med" len="med"/>
                      <a:tailEnd type="none" w="med" len="med"/>
                    </a:lnT>
                  </a:tcPr>
                </a:tc>
                <a:tc>
                  <a:txBody>
                    <a:bodyPr/>
                    <a:lstStyle/>
                    <a:p>
                      <a:pPr algn="ctr"/>
                      <a:r>
                        <a:rPr lang="en-AU" sz="1400" b="1" dirty="0"/>
                        <a:t>597.3 </a:t>
                      </a:r>
                      <a:r>
                        <a:rPr lang="en-AU" sz="1400" b="1" dirty="0">
                          <a:solidFill>
                            <a:srgbClr val="FF0000"/>
                          </a:solidFill>
                        </a:rPr>
                        <a:t>(1.00)</a:t>
                      </a:r>
                      <a:endParaRPr lang="en-AU" sz="1400" b="1" dirty="0"/>
                    </a:p>
                  </a:txBody>
                  <a:tcPr anchor="ctr">
                    <a:lnT w="12700" cap="flat" cmpd="sng" algn="ctr">
                      <a:solidFill>
                        <a:schemeClr val="tx1"/>
                      </a:solidFill>
                      <a:prstDash val="solid"/>
                      <a:round/>
                      <a:headEnd type="none" w="med" len="med"/>
                      <a:tailEnd type="none" w="med" len="med"/>
                    </a:lnT>
                  </a:tcPr>
                </a:tc>
                <a:tc>
                  <a:txBody>
                    <a:bodyPr/>
                    <a:lstStyle/>
                    <a:p>
                      <a:pPr algn="ctr"/>
                      <a:r>
                        <a:rPr lang="en-AU" sz="1400" b="1" dirty="0"/>
                        <a:t>433.7 </a:t>
                      </a:r>
                      <a:r>
                        <a:rPr lang="en-AU" sz="1400" b="1" dirty="0">
                          <a:solidFill>
                            <a:srgbClr val="FF0000"/>
                          </a:solidFill>
                        </a:rPr>
                        <a:t>(1.00)</a:t>
                      </a:r>
                    </a:p>
                  </a:txBody>
                  <a:tcPr anchor="ctr">
                    <a:lnT w="12700" cap="flat" cmpd="sng" algn="ctr">
                      <a:solidFill>
                        <a:schemeClr val="tx1"/>
                      </a:solidFill>
                      <a:prstDash val="solid"/>
                      <a:round/>
                      <a:headEnd type="none" w="med" len="med"/>
                      <a:tailEnd type="none" w="med" len="med"/>
                    </a:lnT>
                  </a:tcPr>
                </a:tc>
                <a:tc>
                  <a:txBody>
                    <a:bodyPr/>
                    <a:lstStyle/>
                    <a:p>
                      <a:pPr algn="ctr"/>
                      <a:r>
                        <a:rPr lang="en-AU" sz="1400" b="1" dirty="0"/>
                        <a:t>0.73</a:t>
                      </a:r>
                    </a:p>
                  </a:txBody>
                  <a:tcPr anchor="ct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10001"/>
                  </a:ext>
                </a:extLst>
              </a:tr>
              <a:tr h="382109">
                <a:tc>
                  <a:txBody>
                    <a:bodyPr/>
                    <a:lstStyle/>
                    <a:p>
                      <a:r>
                        <a:rPr lang="en-AU" sz="1400" b="1" dirty="0"/>
                        <a:t>Couple </a:t>
                      </a:r>
                      <a:r>
                        <a:rPr lang="en-AU" sz="1400" b="1" dirty="0">
                          <a:solidFill>
                            <a:srgbClr val="FF0000"/>
                          </a:solidFill>
                        </a:rPr>
                        <a:t>(1.50</a:t>
                      </a:r>
                      <a:r>
                        <a:rPr lang="en-AU" sz="1400" b="1" dirty="0">
                          <a:solidFill>
                            <a:srgbClr val="00B050"/>
                          </a:solidFill>
                        </a:rPr>
                        <a:t>/1.41)</a:t>
                      </a:r>
                    </a:p>
                  </a:txBody>
                  <a:tcPr anchor="ctr"/>
                </a:tc>
                <a:tc>
                  <a:txBody>
                    <a:bodyPr/>
                    <a:lstStyle/>
                    <a:p>
                      <a:pPr algn="ctr"/>
                      <a:r>
                        <a:rPr lang="en-AU" sz="1400" b="1" dirty="0"/>
                        <a:t>833.2 </a:t>
                      </a:r>
                      <a:r>
                        <a:rPr lang="en-AU" sz="1400" b="1" dirty="0">
                          <a:solidFill>
                            <a:srgbClr val="FF0000"/>
                          </a:solidFill>
                        </a:rPr>
                        <a:t>(1.39)</a:t>
                      </a:r>
                      <a:endParaRPr lang="en-AU" sz="1400" b="1" dirty="0"/>
                    </a:p>
                  </a:txBody>
                  <a:tcPr anchor="ctr"/>
                </a:tc>
                <a:tc>
                  <a:txBody>
                    <a:bodyPr/>
                    <a:lstStyle/>
                    <a:p>
                      <a:pPr algn="ctr"/>
                      <a:r>
                        <a:rPr lang="en-AU" sz="1400" b="1" dirty="0"/>
                        <a:t>660.3 </a:t>
                      </a:r>
                      <a:r>
                        <a:rPr lang="en-AU" sz="1400" b="1" dirty="0">
                          <a:solidFill>
                            <a:srgbClr val="FF0000"/>
                          </a:solidFill>
                        </a:rPr>
                        <a:t>(1.52)</a:t>
                      </a:r>
                      <a:endParaRPr lang="en-AU" sz="1400" b="1" dirty="0"/>
                    </a:p>
                  </a:txBody>
                  <a:tcPr anchor="ctr"/>
                </a:tc>
                <a:tc>
                  <a:txBody>
                    <a:bodyPr/>
                    <a:lstStyle/>
                    <a:p>
                      <a:pPr algn="ctr"/>
                      <a:r>
                        <a:rPr lang="en-AU" sz="1400" b="1" dirty="0"/>
                        <a:t>0.79</a:t>
                      </a:r>
                    </a:p>
                  </a:txBody>
                  <a:tcPr anchor="ctr"/>
                </a:tc>
                <a:extLst>
                  <a:ext uri="{0D108BD9-81ED-4DB2-BD59-A6C34878D82A}">
                    <a16:rowId xmlns="" xmlns:a16="http://schemas.microsoft.com/office/drawing/2014/main" val="10002"/>
                  </a:ext>
                </a:extLst>
              </a:tr>
              <a:tr h="382109">
                <a:tc>
                  <a:txBody>
                    <a:bodyPr/>
                    <a:lstStyle/>
                    <a:p>
                      <a:r>
                        <a:rPr lang="en-AU" sz="1400" b="1" dirty="0"/>
                        <a:t>Couple</a:t>
                      </a:r>
                      <a:r>
                        <a:rPr lang="en-AU" sz="1400" b="1" baseline="0" dirty="0"/>
                        <a:t> + girl, 6 </a:t>
                      </a:r>
                      <a:r>
                        <a:rPr lang="en-AU" sz="1400" b="1" baseline="0" dirty="0">
                          <a:solidFill>
                            <a:srgbClr val="FF0000"/>
                          </a:solidFill>
                        </a:rPr>
                        <a:t>(1.80</a:t>
                      </a:r>
                      <a:r>
                        <a:rPr lang="en-AU" sz="1400" b="1" baseline="0" dirty="0">
                          <a:solidFill>
                            <a:srgbClr val="00B050"/>
                          </a:solidFill>
                        </a:rPr>
                        <a:t>/1.73)</a:t>
                      </a:r>
                      <a:endParaRPr lang="en-AU" sz="1400" b="1" dirty="0">
                        <a:solidFill>
                          <a:srgbClr val="00B050"/>
                        </a:solidFill>
                      </a:endParaRPr>
                    </a:p>
                  </a:txBody>
                  <a:tcPr anchor="ctr"/>
                </a:tc>
                <a:tc>
                  <a:txBody>
                    <a:bodyPr/>
                    <a:lstStyle/>
                    <a:p>
                      <a:pPr algn="ctr"/>
                      <a:r>
                        <a:rPr lang="en-AU" sz="1400" b="1" dirty="0"/>
                        <a:t>969.9 </a:t>
                      </a:r>
                      <a:r>
                        <a:rPr lang="en-AU" sz="1400" b="1" dirty="0">
                          <a:solidFill>
                            <a:srgbClr val="FF0000"/>
                          </a:solidFill>
                        </a:rPr>
                        <a:t>(1.62)</a:t>
                      </a:r>
                      <a:endParaRPr lang="en-AU" sz="1400" b="1" dirty="0"/>
                    </a:p>
                  </a:txBody>
                  <a:tcPr anchor="ctr"/>
                </a:tc>
                <a:tc>
                  <a:txBody>
                    <a:bodyPr/>
                    <a:lstStyle/>
                    <a:p>
                      <a:pPr algn="ctr"/>
                      <a:r>
                        <a:rPr lang="en-AU" sz="1400" b="1" dirty="0"/>
                        <a:t>766.7 </a:t>
                      </a:r>
                      <a:r>
                        <a:rPr lang="en-AU" sz="1400" b="1" dirty="0">
                          <a:solidFill>
                            <a:srgbClr val="FF0000"/>
                          </a:solidFill>
                        </a:rPr>
                        <a:t>(1.77)</a:t>
                      </a:r>
                      <a:endParaRPr lang="en-AU" sz="1400" b="1" dirty="0"/>
                    </a:p>
                  </a:txBody>
                  <a:tcPr anchor="ctr"/>
                </a:tc>
                <a:tc>
                  <a:txBody>
                    <a:bodyPr/>
                    <a:lstStyle/>
                    <a:p>
                      <a:pPr algn="ctr"/>
                      <a:r>
                        <a:rPr lang="en-AU" sz="1400" b="1" dirty="0"/>
                        <a:t>0.79</a:t>
                      </a:r>
                    </a:p>
                  </a:txBody>
                  <a:tcPr anchor="ctr"/>
                </a:tc>
                <a:extLst>
                  <a:ext uri="{0D108BD9-81ED-4DB2-BD59-A6C34878D82A}">
                    <a16:rowId xmlns="" xmlns:a16="http://schemas.microsoft.com/office/drawing/2014/main" val="10003"/>
                  </a:ext>
                </a:extLst>
              </a:tr>
              <a:tr h="382109">
                <a:tc>
                  <a:txBody>
                    <a:bodyPr/>
                    <a:lstStyle/>
                    <a:p>
                      <a:r>
                        <a:rPr lang="en-AU" sz="1400" b="1" dirty="0"/>
                        <a:t>Couple + girl, 6 &amp; boy, 10 </a:t>
                      </a:r>
                      <a:r>
                        <a:rPr lang="en-AU" sz="1400" b="1" dirty="0">
                          <a:solidFill>
                            <a:srgbClr val="FF0000"/>
                          </a:solidFill>
                        </a:rPr>
                        <a:t>(2.10</a:t>
                      </a:r>
                      <a:r>
                        <a:rPr lang="en-AU" sz="1400" b="1" dirty="0">
                          <a:solidFill>
                            <a:srgbClr val="00B050"/>
                          </a:solidFill>
                        </a:rPr>
                        <a:t>/2.00)</a:t>
                      </a:r>
                    </a:p>
                  </a:txBody>
                  <a:tcPr anchor="ctr"/>
                </a:tc>
                <a:tc>
                  <a:txBody>
                    <a:bodyPr/>
                    <a:lstStyle/>
                    <a:p>
                      <a:pPr algn="ctr"/>
                      <a:r>
                        <a:rPr lang="en-AU" sz="1400" b="1" dirty="0"/>
                        <a:t>1173.4 </a:t>
                      </a:r>
                      <a:r>
                        <a:rPr lang="en-AU" sz="1400" b="1" dirty="0">
                          <a:solidFill>
                            <a:srgbClr val="FF0000"/>
                          </a:solidFill>
                        </a:rPr>
                        <a:t>(1.96)</a:t>
                      </a:r>
                      <a:endParaRPr lang="en-AU" sz="1400" b="1" dirty="0"/>
                    </a:p>
                  </a:txBody>
                  <a:tcPr anchor="ctr"/>
                </a:tc>
                <a:tc>
                  <a:txBody>
                    <a:bodyPr/>
                    <a:lstStyle/>
                    <a:p>
                      <a:pPr algn="ctr"/>
                      <a:r>
                        <a:rPr lang="en-AU" sz="1400" b="1" dirty="0"/>
                        <a:t>940.4 </a:t>
                      </a:r>
                      <a:r>
                        <a:rPr lang="en-AU" sz="1400" b="1" dirty="0">
                          <a:solidFill>
                            <a:srgbClr val="FF0000"/>
                          </a:solidFill>
                        </a:rPr>
                        <a:t>(2.17)</a:t>
                      </a:r>
                      <a:endParaRPr lang="en-AU" sz="1400" b="1" dirty="0"/>
                    </a:p>
                  </a:txBody>
                  <a:tcPr anchor="ctr"/>
                </a:tc>
                <a:tc>
                  <a:txBody>
                    <a:bodyPr/>
                    <a:lstStyle/>
                    <a:p>
                      <a:pPr algn="ctr"/>
                      <a:r>
                        <a:rPr lang="en-AU" sz="1400" b="1" dirty="0"/>
                        <a:t>0.80</a:t>
                      </a:r>
                    </a:p>
                  </a:txBody>
                  <a:tcPr anchor="ctr"/>
                </a:tc>
                <a:extLst>
                  <a:ext uri="{0D108BD9-81ED-4DB2-BD59-A6C34878D82A}">
                    <a16:rowId xmlns="" xmlns:a16="http://schemas.microsoft.com/office/drawing/2014/main" val="10004"/>
                  </a:ext>
                </a:extLst>
              </a:tr>
              <a:tr h="382109">
                <a:tc>
                  <a:txBody>
                    <a:bodyPr/>
                    <a:lstStyle/>
                    <a:p>
                      <a:r>
                        <a:rPr lang="en-AU" sz="1400" b="1" dirty="0"/>
                        <a:t>Sole parent + girl, 6 </a:t>
                      </a:r>
                      <a:r>
                        <a:rPr lang="en-AU" sz="1400" b="1" dirty="0">
                          <a:solidFill>
                            <a:srgbClr val="FF0000"/>
                          </a:solidFill>
                        </a:rPr>
                        <a:t>(1.30</a:t>
                      </a:r>
                      <a:r>
                        <a:rPr lang="en-AU" sz="1400" b="1" dirty="0">
                          <a:solidFill>
                            <a:srgbClr val="00B050"/>
                          </a:solidFill>
                        </a:rPr>
                        <a:t>/1.41)</a:t>
                      </a:r>
                    </a:p>
                  </a:txBody>
                  <a:tcPr anchor="ctr">
                    <a:lnB w="12700" cap="flat" cmpd="sng" algn="ctr">
                      <a:solidFill>
                        <a:schemeClr val="tx1"/>
                      </a:solidFill>
                      <a:prstDash val="solid"/>
                      <a:round/>
                      <a:headEnd type="none" w="med" len="med"/>
                      <a:tailEnd type="none" w="med" len="med"/>
                    </a:lnB>
                  </a:tcPr>
                </a:tc>
                <a:tc>
                  <a:txBody>
                    <a:bodyPr/>
                    <a:lstStyle/>
                    <a:p>
                      <a:pPr algn="ctr"/>
                      <a:r>
                        <a:rPr lang="en-AU" sz="1400" b="1" dirty="0"/>
                        <a:t>827.7 </a:t>
                      </a:r>
                      <a:r>
                        <a:rPr lang="en-AU" sz="1400" b="1" dirty="0">
                          <a:solidFill>
                            <a:srgbClr val="FF0000"/>
                          </a:solidFill>
                        </a:rPr>
                        <a:t>(1.39)</a:t>
                      </a:r>
                      <a:endParaRPr lang="en-AU" sz="1400" b="1" dirty="0"/>
                    </a:p>
                  </a:txBody>
                  <a:tcPr anchor="ctr">
                    <a:lnB w="12700" cap="flat" cmpd="sng" algn="ctr">
                      <a:solidFill>
                        <a:schemeClr val="tx1"/>
                      </a:solidFill>
                      <a:prstDash val="solid"/>
                      <a:round/>
                      <a:headEnd type="none" w="med" len="med"/>
                      <a:tailEnd type="none" w="med" len="med"/>
                    </a:lnB>
                  </a:tcPr>
                </a:tc>
                <a:tc>
                  <a:txBody>
                    <a:bodyPr/>
                    <a:lstStyle/>
                    <a:p>
                      <a:pPr algn="ctr"/>
                      <a:r>
                        <a:rPr lang="en-AU" sz="1400" b="1" dirty="0"/>
                        <a:t>675.2 </a:t>
                      </a:r>
                      <a:r>
                        <a:rPr lang="en-AU" sz="1400" b="1" dirty="0">
                          <a:solidFill>
                            <a:srgbClr val="FF0000"/>
                          </a:solidFill>
                        </a:rPr>
                        <a:t>(1.56)</a:t>
                      </a:r>
                      <a:endParaRPr lang="en-AU" sz="1400" b="1" dirty="0"/>
                    </a:p>
                  </a:txBody>
                  <a:tcPr anchor="ctr">
                    <a:lnB w="12700" cap="flat" cmpd="sng" algn="ctr">
                      <a:solidFill>
                        <a:schemeClr val="tx1"/>
                      </a:solidFill>
                      <a:prstDash val="solid"/>
                      <a:round/>
                      <a:headEnd type="none" w="med" len="med"/>
                      <a:tailEnd type="none" w="med" len="med"/>
                    </a:lnB>
                  </a:tcPr>
                </a:tc>
                <a:tc>
                  <a:txBody>
                    <a:bodyPr/>
                    <a:lstStyle/>
                    <a:p>
                      <a:pPr algn="ctr"/>
                      <a:r>
                        <a:rPr lang="en-AU" sz="1400" b="1" dirty="0"/>
                        <a:t>0.82</a:t>
                      </a:r>
                    </a:p>
                  </a:txBody>
                  <a:tcPr anchor="ct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977399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E43A72A-3D66-45A4-9BD3-8A2206D6469B}"/>
              </a:ext>
            </a:extLst>
          </p:cNvPr>
          <p:cNvSpPr>
            <a:spLocks noGrp="1"/>
          </p:cNvSpPr>
          <p:nvPr>
            <p:ph type="title"/>
          </p:nvPr>
        </p:nvSpPr>
        <p:spPr>
          <a:xfrm>
            <a:off x="468313" y="260648"/>
            <a:ext cx="8208962" cy="276999"/>
          </a:xfrm>
        </p:spPr>
        <p:txBody>
          <a:bodyPr/>
          <a:lstStyle/>
          <a:p>
            <a:r>
              <a:rPr lang="en-AU" sz="1800" dirty="0"/>
              <a:t>Comparisons with Existing Poverty Lines ($ per week, June 2016)</a:t>
            </a:r>
          </a:p>
        </p:txBody>
      </p:sp>
      <p:sp>
        <p:nvSpPr>
          <p:cNvPr id="3" name="Text Placeholder 2">
            <a:extLst>
              <a:ext uri="{FF2B5EF4-FFF2-40B4-BE49-F238E27FC236}">
                <a16:creationId xmlns="" xmlns:a16="http://schemas.microsoft.com/office/drawing/2014/main" id="{58FCC6F4-6F41-45CD-8862-072B773894AC}"/>
              </a:ext>
            </a:extLst>
          </p:cNvPr>
          <p:cNvSpPr>
            <a:spLocks noGrp="1"/>
          </p:cNvSpPr>
          <p:nvPr>
            <p:ph type="body" idx="10"/>
          </p:nvPr>
        </p:nvSpPr>
        <p:spPr/>
        <p:txBody>
          <a:bodyPr/>
          <a:lstStyle/>
          <a:p>
            <a:endParaRPr lang="en-AU" dirty="0"/>
          </a:p>
          <a:p>
            <a:endParaRPr lang="en-AU" dirty="0"/>
          </a:p>
          <a:p>
            <a:endParaRPr lang="en-AU" dirty="0"/>
          </a:p>
          <a:p>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2100515545"/>
              </p:ext>
            </p:extLst>
          </p:nvPr>
        </p:nvGraphicFramePr>
        <p:xfrm>
          <a:off x="827584" y="1556791"/>
          <a:ext cx="7416825" cy="3150512"/>
        </p:xfrm>
        <a:graphic>
          <a:graphicData uri="http://schemas.openxmlformats.org/drawingml/2006/table">
            <a:tbl>
              <a:tblPr firstRow="1" firstCol="1" bandRow="1"/>
              <a:tblGrid>
                <a:gridCol w="1529356">
                  <a:extLst>
                    <a:ext uri="{9D8B030D-6E8A-4147-A177-3AD203B41FA5}">
                      <a16:colId xmlns="" xmlns:a16="http://schemas.microsoft.com/office/drawing/2014/main" val="20000"/>
                    </a:ext>
                  </a:extLst>
                </a:gridCol>
                <a:gridCol w="963773">
                  <a:extLst>
                    <a:ext uri="{9D8B030D-6E8A-4147-A177-3AD203B41FA5}">
                      <a16:colId xmlns="" xmlns:a16="http://schemas.microsoft.com/office/drawing/2014/main" val="20001"/>
                    </a:ext>
                  </a:extLst>
                </a:gridCol>
                <a:gridCol w="1198798">
                  <a:extLst>
                    <a:ext uri="{9D8B030D-6E8A-4147-A177-3AD203B41FA5}">
                      <a16:colId xmlns="" xmlns:a16="http://schemas.microsoft.com/office/drawing/2014/main" val="20002"/>
                    </a:ext>
                  </a:extLst>
                </a:gridCol>
                <a:gridCol w="963773">
                  <a:extLst>
                    <a:ext uri="{9D8B030D-6E8A-4147-A177-3AD203B41FA5}">
                      <a16:colId xmlns="" xmlns:a16="http://schemas.microsoft.com/office/drawing/2014/main" val="20003"/>
                    </a:ext>
                  </a:extLst>
                </a:gridCol>
                <a:gridCol w="820053">
                  <a:extLst>
                    <a:ext uri="{9D8B030D-6E8A-4147-A177-3AD203B41FA5}">
                      <a16:colId xmlns="" xmlns:a16="http://schemas.microsoft.com/office/drawing/2014/main" val="20004"/>
                    </a:ext>
                  </a:extLst>
                </a:gridCol>
                <a:gridCol w="977299">
                  <a:extLst>
                    <a:ext uri="{9D8B030D-6E8A-4147-A177-3AD203B41FA5}">
                      <a16:colId xmlns="" xmlns:a16="http://schemas.microsoft.com/office/drawing/2014/main" val="20005"/>
                    </a:ext>
                  </a:extLst>
                </a:gridCol>
                <a:gridCol w="963773">
                  <a:extLst>
                    <a:ext uri="{9D8B030D-6E8A-4147-A177-3AD203B41FA5}">
                      <a16:colId xmlns="" xmlns:a16="http://schemas.microsoft.com/office/drawing/2014/main" val="20006"/>
                    </a:ext>
                  </a:extLst>
                </a:gridCol>
              </a:tblGrid>
              <a:tr h="1296145">
                <a:tc>
                  <a:txBody>
                    <a:bodyPr/>
                    <a:lstStyle/>
                    <a:p>
                      <a:pP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spcAft>
                          <a:spcPts val="0"/>
                        </a:spcAft>
                      </a:pPr>
                      <a:r>
                        <a:rPr lang="en-AU" sz="1200" b="1" dirty="0">
                          <a:effectLst/>
                          <a:latin typeface="+mj-lt"/>
                          <a:ea typeface="Calibri"/>
                          <a:cs typeface="Calibri"/>
                        </a:rPr>
                        <a:t>Family type</a:t>
                      </a:r>
                      <a:endParaRPr lang="en-AU" sz="1200" dirty="0">
                        <a:effectLst/>
                        <a:latin typeface="+mj-lt"/>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effectLst/>
                          <a:latin typeface="+mj-lt"/>
                          <a:ea typeface="Calibri"/>
                          <a:cs typeface="Calibri"/>
                        </a:rPr>
                        <a:t>Henderson poverty line (head in the workforce)</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effectLst/>
                          <a:latin typeface="+mj-lt"/>
                          <a:ea typeface="Calibri"/>
                          <a:cs typeface="Calibri"/>
                        </a:rPr>
                        <a:t>Poverty line set at 50% of median income</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(1)</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Low-paid grossed-up budget standard</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(2)</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Ratio:</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(2)/(1)</a:t>
                      </a:r>
                      <a:endParaRPr lang="en-AU" sz="1200" dirty="0">
                        <a:effectLst/>
                        <a:latin typeface="+mj-lt"/>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effectLst/>
                          <a:latin typeface="+mj-lt"/>
                          <a:ea typeface="Calibri"/>
                          <a:cs typeface="Calibri"/>
                        </a:rPr>
                        <a:t> </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Unemployed grossed-up budget standard</a:t>
                      </a:r>
                      <a:endParaRPr lang="en-AU" sz="1200" dirty="0">
                        <a:effectLst/>
                        <a:latin typeface="+mj-lt"/>
                        <a:ea typeface="Calibri"/>
                        <a:cs typeface="Times New Roman"/>
                      </a:endParaRPr>
                    </a:p>
                    <a:p>
                      <a:pPr algn="ctr">
                        <a:spcAft>
                          <a:spcPts val="0"/>
                        </a:spcAft>
                      </a:pPr>
                      <a:r>
                        <a:rPr lang="en-AU" sz="1200" b="1" dirty="0">
                          <a:effectLst/>
                          <a:latin typeface="+mj-lt"/>
                          <a:ea typeface="Calibri"/>
                          <a:cs typeface="Calibri"/>
                        </a:rPr>
                        <a:t>(3)</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effectLst/>
                          <a:latin typeface="+mj-lt"/>
                          <a:ea typeface="Calibri"/>
                          <a:cs typeface="Calibri"/>
                        </a:rPr>
                        <a:t> </a:t>
                      </a:r>
                      <a:endParaRPr lang="en-AU" sz="1200">
                        <a:effectLst/>
                        <a:latin typeface="+mj-lt"/>
                        <a:ea typeface="Calibri"/>
                        <a:cs typeface="Times New Roman"/>
                      </a:endParaRPr>
                    </a:p>
                    <a:p>
                      <a:pPr algn="ctr">
                        <a:spcAft>
                          <a:spcPts val="0"/>
                        </a:spcAft>
                      </a:pPr>
                      <a:r>
                        <a:rPr lang="en-AU" sz="1200" b="1">
                          <a:effectLst/>
                          <a:latin typeface="+mj-lt"/>
                          <a:ea typeface="Calibri"/>
                          <a:cs typeface="Calibri"/>
                        </a:rPr>
                        <a:t> </a:t>
                      </a:r>
                      <a:endParaRPr lang="en-AU" sz="1200">
                        <a:effectLst/>
                        <a:latin typeface="+mj-lt"/>
                        <a:ea typeface="Calibri"/>
                        <a:cs typeface="Times New Roman"/>
                      </a:endParaRPr>
                    </a:p>
                    <a:p>
                      <a:pPr algn="ctr">
                        <a:spcAft>
                          <a:spcPts val="0"/>
                        </a:spcAft>
                      </a:pPr>
                      <a:r>
                        <a:rPr lang="en-AU" sz="1200" b="1">
                          <a:effectLst/>
                          <a:latin typeface="+mj-lt"/>
                          <a:ea typeface="Calibri"/>
                          <a:cs typeface="Calibri"/>
                        </a:rPr>
                        <a:t> </a:t>
                      </a:r>
                      <a:endParaRPr lang="en-AU" sz="1200">
                        <a:effectLst/>
                        <a:latin typeface="+mj-lt"/>
                        <a:ea typeface="Calibri"/>
                        <a:cs typeface="Times New Roman"/>
                      </a:endParaRPr>
                    </a:p>
                    <a:p>
                      <a:pPr algn="ctr">
                        <a:spcAft>
                          <a:spcPts val="0"/>
                        </a:spcAft>
                      </a:pPr>
                      <a:r>
                        <a:rPr lang="en-AU" sz="1200" b="1">
                          <a:effectLst/>
                          <a:latin typeface="+mj-lt"/>
                          <a:ea typeface="Calibri"/>
                          <a:cs typeface="Calibri"/>
                        </a:rPr>
                        <a:t>Ratio:</a:t>
                      </a:r>
                      <a:endParaRPr lang="en-AU" sz="1200">
                        <a:effectLst/>
                        <a:latin typeface="+mj-lt"/>
                        <a:ea typeface="Calibri"/>
                        <a:cs typeface="Times New Roman"/>
                      </a:endParaRPr>
                    </a:p>
                    <a:p>
                      <a:pPr algn="ctr">
                        <a:spcAft>
                          <a:spcPts val="0"/>
                        </a:spcAft>
                      </a:pPr>
                      <a:r>
                        <a:rPr lang="en-AU" sz="1200" b="1">
                          <a:effectLst/>
                          <a:latin typeface="+mj-lt"/>
                          <a:ea typeface="Calibri"/>
                          <a:cs typeface="Calibri"/>
                        </a:rPr>
                        <a:t>(3)/(1)</a:t>
                      </a:r>
                      <a:endParaRPr lang="en-AU" sz="1200">
                        <a:effectLst/>
                        <a:latin typeface="+mj-lt"/>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80712">
                <a:tc>
                  <a:txBody>
                    <a:bodyPr/>
                    <a:lstStyle/>
                    <a:p>
                      <a:pPr>
                        <a:spcAft>
                          <a:spcPts val="0"/>
                        </a:spcAft>
                      </a:pPr>
                      <a:r>
                        <a:rPr lang="en-AU" sz="1200" b="1" dirty="0">
                          <a:effectLst/>
                          <a:latin typeface="+mj-lt"/>
                          <a:ea typeface="Calibri"/>
                          <a:cs typeface="Calibri"/>
                        </a:rPr>
                        <a:t>Single person</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a:effectLst/>
                          <a:latin typeface="+mj-lt"/>
                          <a:ea typeface="Calibri"/>
                          <a:cs typeface="Calibri"/>
                        </a:rPr>
                        <a:t>530.13</a:t>
                      </a:r>
                      <a:endParaRPr lang="en-AU" sz="120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a:effectLst/>
                          <a:latin typeface="+mj-lt"/>
                          <a:ea typeface="Calibri"/>
                          <a:cs typeface="Calibri"/>
                        </a:rPr>
                        <a:t>441.18</a:t>
                      </a:r>
                      <a:endParaRPr lang="en-AU" sz="120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dirty="0">
                          <a:effectLst/>
                          <a:latin typeface="+mj-lt"/>
                          <a:ea typeface="Calibri"/>
                          <a:cs typeface="Calibri"/>
                        </a:rPr>
                        <a:t>597.31</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dirty="0">
                          <a:solidFill>
                            <a:srgbClr val="FF0000"/>
                          </a:solidFill>
                          <a:effectLst/>
                          <a:latin typeface="+mj-lt"/>
                          <a:ea typeface="Calibri"/>
                          <a:cs typeface="Calibri"/>
                        </a:rPr>
                        <a:t>1.354</a:t>
                      </a:r>
                      <a:endParaRPr lang="en-AU" sz="1200" dirty="0">
                        <a:solidFill>
                          <a:srgbClr val="FF0000"/>
                        </a:solidFill>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dirty="0">
                          <a:effectLst/>
                          <a:latin typeface="+mj-lt"/>
                          <a:ea typeface="Calibri"/>
                          <a:cs typeface="Calibri"/>
                        </a:rPr>
                        <a:t>433.68</a:t>
                      </a:r>
                      <a:endParaRPr lang="en-AU" sz="1200" dirty="0">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AU" sz="1200" b="1" dirty="0">
                          <a:solidFill>
                            <a:srgbClr val="FF0000"/>
                          </a:solidFill>
                          <a:effectLst/>
                          <a:latin typeface="+mj-lt"/>
                          <a:ea typeface="Calibri"/>
                          <a:cs typeface="Calibri"/>
                        </a:rPr>
                        <a:t>0.983</a:t>
                      </a:r>
                      <a:endParaRPr lang="en-AU" sz="1200" dirty="0">
                        <a:solidFill>
                          <a:srgbClr val="FF0000"/>
                        </a:solidFill>
                        <a:effectLst/>
                        <a:latin typeface="+mj-lt"/>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1"/>
                  </a:ext>
                </a:extLst>
              </a:tr>
              <a:tr h="280712">
                <a:tc>
                  <a:txBody>
                    <a:bodyPr/>
                    <a:lstStyle/>
                    <a:p>
                      <a:pPr>
                        <a:spcAft>
                          <a:spcPts val="0"/>
                        </a:spcAft>
                      </a:pPr>
                      <a:r>
                        <a:rPr lang="en-AU" sz="1200" b="1">
                          <a:effectLst/>
                          <a:latin typeface="+mj-lt"/>
                          <a:ea typeface="Calibri"/>
                          <a:cs typeface="Calibri"/>
                        </a:rPr>
                        <a:t>Couple, no children</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709.17</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effectLst/>
                          <a:latin typeface="+mj-lt"/>
                          <a:ea typeface="Calibri"/>
                          <a:cs typeface="Calibri"/>
                        </a:rPr>
                        <a:t>661.78</a:t>
                      </a:r>
                      <a:endParaRPr lang="en-AU" sz="1200" dirty="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833.24</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1.259</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effectLst/>
                          <a:latin typeface="+mj-lt"/>
                          <a:ea typeface="Calibri"/>
                          <a:cs typeface="Calibri"/>
                        </a:rPr>
                        <a:t>660.25</a:t>
                      </a:r>
                      <a:endParaRPr lang="en-AU" sz="1200" dirty="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0.998</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extLst>
                  <a:ext uri="{0D108BD9-81ED-4DB2-BD59-A6C34878D82A}">
                    <a16:rowId xmlns="" xmlns:a16="http://schemas.microsoft.com/office/drawing/2014/main" val="10002"/>
                  </a:ext>
                </a:extLst>
              </a:tr>
              <a:tr h="280712">
                <a:tc>
                  <a:txBody>
                    <a:bodyPr/>
                    <a:lstStyle/>
                    <a:p>
                      <a:pPr>
                        <a:spcAft>
                          <a:spcPts val="0"/>
                        </a:spcAft>
                      </a:pPr>
                      <a:r>
                        <a:rPr lang="en-AU" sz="1200" b="1" dirty="0">
                          <a:effectLst/>
                          <a:latin typeface="+mj-lt"/>
                          <a:ea typeface="Calibri"/>
                          <a:cs typeface="Calibri"/>
                        </a:rPr>
                        <a:t>Couple, one child</a:t>
                      </a:r>
                      <a:endParaRPr lang="en-AU" sz="1200" dirty="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852.46</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794.12</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969.90</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1.221</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effectLst/>
                          <a:latin typeface="+mj-lt"/>
                          <a:ea typeface="Calibri"/>
                          <a:cs typeface="Calibri"/>
                        </a:rPr>
                        <a:t>766.74</a:t>
                      </a:r>
                      <a:endParaRPr lang="en-AU" sz="1200" dirty="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0.965</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extLst>
                  <a:ext uri="{0D108BD9-81ED-4DB2-BD59-A6C34878D82A}">
                    <a16:rowId xmlns="" xmlns:a16="http://schemas.microsoft.com/office/drawing/2014/main" val="10003"/>
                  </a:ext>
                </a:extLst>
              </a:tr>
              <a:tr h="280712">
                <a:tc>
                  <a:txBody>
                    <a:bodyPr/>
                    <a:lstStyle/>
                    <a:p>
                      <a:pPr>
                        <a:spcAft>
                          <a:spcPts val="0"/>
                        </a:spcAft>
                      </a:pPr>
                      <a:r>
                        <a:rPr lang="en-AU" sz="1200" b="1">
                          <a:effectLst/>
                          <a:latin typeface="+mj-lt"/>
                          <a:ea typeface="Calibri"/>
                          <a:cs typeface="Calibri"/>
                        </a:rPr>
                        <a:t>Couple, two children</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995.75</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926.48</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1,173.38</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1.266</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a:effectLst/>
                          <a:latin typeface="+mj-lt"/>
                          <a:ea typeface="Calibri"/>
                          <a:cs typeface="Calibri"/>
                        </a:rPr>
                        <a:t>940.37</a:t>
                      </a:r>
                      <a:endParaRPr lang="en-AU" sz="1200">
                        <a:effectLst/>
                        <a:latin typeface="+mj-lt"/>
                        <a:ea typeface="Calibri"/>
                        <a:cs typeface="Times New Roman"/>
                      </a:endParaRPr>
                    </a:p>
                  </a:txBody>
                  <a:tcPr marL="68580" marR="68580" marT="0" marB="0" anchor="ctr">
                    <a:lnL>
                      <a:noFill/>
                    </a:lnL>
                    <a:lnR>
                      <a:noFill/>
                    </a:lnR>
                    <a:lnT>
                      <a:noFill/>
                    </a:lnT>
                    <a:lnB>
                      <a:noFill/>
                    </a:lnB>
                  </a:tcPr>
                </a:tc>
                <a:tc>
                  <a:txBody>
                    <a:bodyPr/>
                    <a:lstStyle/>
                    <a:p>
                      <a:pPr algn="ctr">
                        <a:spcAft>
                          <a:spcPts val="0"/>
                        </a:spcAft>
                      </a:pPr>
                      <a:r>
                        <a:rPr lang="en-AU" sz="1200" b="1" dirty="0">
                          <a:solidFill>
                            <a:srgbClr val="FF0000"/>
                          </a:solidFill>
                          <a:effectLst/>
                          <a:latin typeface="+mj-lt"/>
                          <a:ea typeface="Calibri"/>
                          <a:cs typeface="Calibri"/>
                        </a:rPr>
                        <a:t>1.015</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a:noFill/>
                    </a:lnB>
                  </a:tcPr>
                </a:tc>
                <a:extLst>
                  <a:ext uri="{0D108BD9-81ED-4DB2-BD59-A6C34878D82A}">
                    <a16:rowId xmlns="" xmlns:a16="http://schemas.microsoft.com/office/drawing/2014/main" val="10004"/>
                  </a:ext>
                </a:extLst>
              </a:tr>
              <a:tr h="561423">
                <a:tc>
                  <a:txBody>
                    <a:bodyPr/>
                    <a:lstStyle/>
                    <a:p>
                      <a:pPr>
                        <a:spcAft>
                          <a:spcPts val="0"/>
                        </a:spcAft>
                      </a:pPr>
                      <a:r>
                        <a:rPr lang="en-AU" sz="1200" b="1">
                          <a:effectLst/>
                          <a:latin typeface="+mj-lt"/>
                          <a:ea typeface="Calibri"/>
                          <a:cs typeface="Calibri"/>
                        </a:rPr>
                        <a:t>Sole parent, one child</a:t>
                      </a:r>
                      <a:endParaRPr lang="en-AU" sz="1200">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effectLst/>
                          <a:latin typeface="+mj-lt"/>
                          <a:ea typeface="Calibri"/>
                          <a:cs typeface="Calibri"/>
                        </a:rPr>
                        <a:t>680.59</a:t>
                      </a:r>
                      <a:endParaRPr lang="en-AU" sz="1200">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effectLst/>
                          <a:latin typeface="+mj-lt"/>
                          <a:ea typeface="Calibri"/>
                          <a:cs typeface="Calibri"/>
                        </a:rPr>
                        <a:t>563.43</a:t>
                      </a:r>
                      <a:endParaRPr lang="en-AU" sz="1200">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effectLst/>
                          <a:latin typeface="+mj-lt"/>
                          <a:ea typeface="Calibri"/>
                          <a:cs typeface="Calibri"/>
                        </a:rPr>
                        <a:t>827.70</a:t>
                      </a:r>
                      <a:endParaRPr lang="en-AU" sz="1200">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solidFill>
                            <a:srgbClr val="FF0000"/>
                          </a:solidFill>
                          <a:effectLst/>
                          <a:latin typeface="+mj-lt"/>
                          <a:ea typeface="Calibri"/>
                          <a:cs typeface="Calibri"/>
                        </a:rPr>
                        <a:t>1.469</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effectLst/>
                          <a:latin typeface="+mj-lt"/>
                          <a:ea typeface="Calibri"/>
                          <a:cs typeface="Calibri"/>
                        </a:rPr>
                        <a:t>675.18</a:t>
                      </a:r>
                      <a:endParaRPr lang="en-AU" sz="1200">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solidFill>
                            <a:srgbClr val="FF0000"/>
                          </a:solidFill>
                          <a:effectLst/>
                          <a:latin typeface="+mj-lt"/>
                          <a:ea typeface="Calibri"/>
                          <a:cs typeface="Calibri"/>
                        </a:rPr>
                        <a:t>1.198</a:t>
                      </a:r>
                      <a:endParaRPr lang="en-AU" sz="1200" dirty="0">
                        <a:solidFill>
                          <a:srgbClr val="FF0000"/>
                        </a:solidFill>
                        <a:effectLst/>
                        <a:latin typeface="+mj-lt"/>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4243997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0A737A-8A70-45CE-8C0C-6BE1F5E7084A}"/>
              </a:ext>
            </a:extLst>
          </p:cNvPr>
          <p:cNvSpPr>
            <a:spLocks noGrp="1"/>
          </p:cNvSpPr>
          <p:nvPr>
            <p:ph type="title"/>
          </p:nvPr>
        </p:nvSpPr>
        <p:spPr>
          <a:xfrm>
            <a:off x="468313" y="188641"/>
            <a:ext cx="8208962" cy="360040"/>
          </a:xfrm>
        </p:spPr>
        <p:txBody>
          <a:bodyPr/>
          <a:lstStyle/>
          <a:p>
            <a:r>
              <a:rPr lang="en-AU" sz="2000" dirty="0"/>
              <a:t>Assessing the Adequacy of the Social Safety Net </a:t>
            </a:r>
          </a:p>
        </p:txBody>
      </p:sp>
      <p:sp>
        <p:nvSpPr>
          <p:cNvPr id="3" name="Text Placeholder 2">
            <a:extLst>
              <a:ext uri="{FF2B5EF4-FFF2-40B4-BE49-F238E27FC236}">
                <a16:creationId xmlns="" xmlns:a16="http://schemas.microsoft.com/office/drawing/2014/main" id="{9DDA19F1-DED6-4487-B075-F87538AD1AD8}"/>
              </a:ext>
            </a:extLst>
          </p:cNvPr>
          <p:cNvSpPr>
            <a:spLocks noGrp="1"/>
          </p:cNvSpPr>
          <p:nvPr>
            <p:ph type="body" idx="10"/>
          </p:nvPr>
        </p:nvSpPr>
        <p:spPr/>
        <p:txBody>
          <a:bodyPr/>
          <a:lstStyle/>
          <a:p>
            <a:endParaRPr lang="en-AU" dirty="0"/>
          </a:p>
          <a:p>
            <a:endParaRPr lang="en-AU" dirty="0"/>
          </a:p>
        </p:txBody>
      </p:sp>
      <p:graphicFrame>
        <p:nvGraphicFramePr>
          <p:cNvPr id="6" name="Table 5">
            <a:extLst>
              <a:ext uri="{FF2B5EF4-FFF2-40B4-BE49-F238E27FC236}">
                <a16:creationId xmlns="" xmlns:a16="http://schemas.microsoft.com/office/drawing/2014/main" id="{A554E4EA-A0F0-4EA2-BF97-361AFA053E35}"/>
              </a:ext>
            </a:extLst>
          </p:cNvPr>
          <p:cNvGraphicFramePr>
            <a:graphicFrameLocks noGrp="1"/>
          </p:cNvGraphicFramePr>
          <p:nvPr>
            <p:extLst>
              <p:ext uri="{D42A27DB-BD31-4B8C-83A1-F6EECF244321}">
                <p14:modId xmlns:p14="http://schemas.microsoft.com/office/powerpoint/2010/main" val="3572900673"/>
              </p:ext>
            </p:extLst>
          </p:nvPr>
        </p:nvGraphicFramePr>
        <p:xfrm>
          <a:off x="683568" y="1880382"/>
          <a:ext cx="7704858" cy="2482214"/>
        </p:xfrm>
        <a:graphic>
          <a:graphicData uri="http://schemas.openxmlformats.org/drawingml/2006/table">
            <a:tbl>
              <a:tblPr/>
              <a:tblGrid>
                <a:gridCol w="1958376">
                  <a:extLst>
                    <a:ext uri="{9D8B030D-6E8A-4147-A177-3AD203B41FA5}">
                      <a16:colId xmlns="" xmlns:a16="http://schemas.microsoft.com/office/drawing/2014/main" val="3189603231"/>
                    </a:ext>
                  </a:extLst>
                </a:gridCol>
                <a:gridCol w="957747">
                  <a:extLst>
                    <a:ext uri="{9D8B030D-6E8A-4147-A177-3AD203B41FA5}">
                      <a16:colId xmlns="" xmlns:a16="http://schemas.microsoft.com/office/drawing/2014/main" val="2100396106"/>
                    </a:ext>
                  </a:extLst>
                </a:gridCol>
                <a:gridCol w="957747">
                  <a:extLst>
                    <a:ext uri="{9D8B030D-6E8A-4147-A177-3AD203B41FA5}">
                      <a16:colId xmlns="" xmlns:a16="http://schemas.microsoft.com/office/drawing/2014/main" val="2502585046"/>
                    </a:ext>
                  </a:extLst>
                </a:gridCol>
                <a:gridCol w="957747">
                  <a:extLst>
                    <a:ext uri="{9D8B030D-6E8A-4147-A177-3AD203B41FA5}">
                      <a16:colId xmlns="" xmlns:a16="http://schemas.microsoft.com/office/drawing/2014/main" val="921964907"/>
                    </a:ext>
                  </a:extLst>
                </a:gridCol>
                <a:gridCol w="957747">
                  <a:extLst>
                    <a:ext uri="{9D8B030D-6E8A-4147-A177-3AD203B41FA5}">
                      <a16:colId xmlns="" xmlns:a16="http://schemas.microsoft.com/office/drawing/2014/main" val="638852356"/>
                    </a:ext>
                  </a:extLst>
                </a:gridCol>
                <a:gridCol w="957747">
                  <a:extLst>
                    <a:ext uri="{9D8B030D-6E8A-4147-A177-3AD203B41FA5}">
                      <a16:colId xmlns="" xmlns:a16="http://schemas.microsoft.com/office/drawing/2014/main" val="3222954785"/>
                    </a:ext>
                  </a:extLst>
                </a:gridCol>
                <a:gridCol w="957747">
                  <a:extLst>
                    <a:ext uri="{9D8B030D-6E8A-4147-A177-3AD203B41FA5}">
                      <a16:colId xmlns="" xmlns:a16="http://schemas.microsoft.com/office/drawing/2014/main" val="2943348999"/>
                    </a:ext>
                  </a:extLst>
                </a:gridCol>
              </a:tblGrid>
              <a:tr h="301932">
                <a:tc>
                  <a:txBody>
                    <a:bodyPr/>
                    <a:lstStyle/>
                    <a:p>
                      <a:pPr algn="l" fontAlgn="t"/>
                      <a:r>
                        <a:rPr lang="en-AU" sz="1200" b="1" i="0" u="none" strike="noStrike" dirty="0">
                          <a:solidFill>
                            <a:srgbClr val="000000"/>
                          </a:solidFill>
                          <a:effectLst/>
                          <a:latin typeface="Arial" panose="020B0604020202020204" pitchFamily="34" charset="0"/>
                        </a:rPr>
                        <a:t>Family type</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gridSpan="3">
                  <a:txBody>
                    <a:bodyPr/>
                    <a:lstStyle/>
                    <a:p>
                      <a:pPr algn="ctr" fontAlgn="t"/>
                      <a:r>
                        <a:rPr lang="en-AU" sz="1200" b="1" i="0" u="none" strike="noStrike" dirty="0">
                          <a:solidFill>
                            <a:srgbClr val="000000"/>
                          </a:solidFill>
                          <a:effectLst/>
                          <a:latin typeface="Arial" panose="020B0604020202020204" pitchFamily="34" charset="0"/>
                        </a:rPr>
                        <a:t>Low-paid</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AU"/>
                    </a:p>
                  </a:txBody>
                  <a:tcPr/>
                </a:tc>
                <a:tc hMerge="1">
                  <a:txBody>
                    <a:bodyPr/>
                    <a:lstStyle/>
                    <a:p>
                      <a:endParaRPr lang="en-AU"/>
                    </a:p>
                  </a:txBody>
                  <a:tcPr/>
                </a:tc>
                <a:tc gridSpan="3">
                  <a:txBody>
                    <a:bodyPr/>
                    <a:lstStyle/>
                    <a:p>
                      <a:pPr algn="ctr" fontAlgn="t"/>
                      <a:r>
                        <a:rPr lang="en-AU" sz="1200" b="1" i="0" u="none" strike="noStrike" dirty="0">
                          <a:solidFill>
                            <a:srgbClr val="000000"/>
                          </a:solidFill>
                          <a:effectLst/>
                          <a:latin typeface="Arial" panose="020B0604020202020204" pitchFamily="34" charset="0"/>
                        </a:rPr>
                        <a:t>Unemployed</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AU"/>
                    </a:p>
                  </a:txBody>
                  <a:tcPr/>
                </a:tc>
                <a:tc hMerge="1">
                  <a:txBody>
                    <a:bodyPr/>
                    <a:lstStyle/>
                    <a:p>
                      <a:endParaRPr lang="en-AU"/>
                    </a:p>
                  </a:txBody>
                  <a:tcPr/>
                </a:tc>
                <a:extLst>
                  <a:ext uri="{0D108BD9-81ED-4DB2-BD59-A6C34878D82A}">
                    <a16:rowId xmlns="" xmlns:a16="http://schemas.microsoft.com/office/drawing/2014/main" val="4097470444"/>
                  </a:ext>
                </a:extLst>
              </a:tr>
              <a:tr h="670622">
                <a:tc>
                  <a:txBody>
                    <a:bodyPr/>
                    <a:lstStyle/>
                    <a:p>
                      <a:pPr algn="l" fontAlgn="t"/>
                      <a:endParaRPr lang="en-AU" sz="1000" b="0" i="0" u="none" strike="noStrike">
                        <a:solidFill>
                          <a:srgbClr val="000000"/>
                        </a:solidFill>
                        <a:effectLst/>
                        <a:latin typeface="Arial" panose="020B0604020202020204" pitchFamily="34" charset="0"/>
                      </a:endParaRP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Grossed-up   Budget Standard (1)</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Safety net Income (2)</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(2) minus (1)</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Grossed-up    Budget Standard (1)</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Safety net Income (2)</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1" u="none" strike="noStrike" dirty="0">
                          <a:solidFill>
                            <a:srgbClr val="000000"/>
                          </a:solidFill>
                          <a:effectLst/>
                          <a:latin typeface="Arial" panose="020B0604020202020204" pitchFamily="34" charset="0"/>
                        </a:rPr>
                        <a:t>(2) minus (1)</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41033510"/>
                  </a:ext>
                </a:extLst>
              </a:tr>
              <a:tr h="301932">
                <a:tc>
                  <a:txBody>
                    <a:bodyPr/>
                    <a:lstStyle/>
                    <a:p>
                      <a:pPr algn="l" fontAlgn="t"/>
                      <a:r>
                        <a:rPr lang="en-AU" sz="1000" b="1" i="0" u="none" strike="noStrike" dirty="0">
                          <a:solidFill>
                            <a:srgbClr val="000000"/>
                          </a:solidFill>
                          <a:effectLst/>
                          <a:latin typeface="Arial" panose="020B0604020202020204" pitchFamily="34" charset="0"/>
                        </a:rPr>
                        <a:t>Single adult</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000000"/>
                          </a:solidFill>
                          <a:effectLst/>
                          <a:latin typeface="Arial" panose="020B0604020202020204" pitchFamily="34" charset="0"/>
                        </a:rPr>
                        <a:t>597.31</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000000"/>
                          </a:solidFill>
                          <a:effectLst/>
                          <a:latin typeface="Arial" panose="020B0604020202020204" pitchFamily="34" charset="0"/>
                        </a:rPr>
                        <a:t>659.22</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FF0000"/>
                          </a:solidFill>
                          <a:effectLst/>
                          <a:latin typeface="Arial" panose="020B0604020202020204" pitchFamily="34" charset="0"/>
                        </a:rPr>
                        <a:t>61.91</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000000"/>
                          </a:solidFill>
                          <a:effectLst/>
                          <a:latin typeface="Arial" panose="020B0604020202020204" pitchFamily="34" charset="0"/>
                        </a:rPr>
                        <a:t>433.68</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000000"/>
                          </a:solidFill>
                          <a:effectLst/>
                          <a:latin typeface="Arial" panose="020B0604020202020204" pitchFamily="34" charset="0"/>
                        </a:rPr>
                        <a:t>337.68</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AU" sz="1000" b="1" i="0" u="none" strike="noStrike" dirty="0">
                          <a:solidFill>
                            <a:srgbClr val="FF0000"/>
                          </a:solidFill>
                          <a:effectLst/>
                          <a:latin typeface="Arial" panose="020B0604020202020204" pitchFamily="34" charset="0"/>
                        </a:rPr>
                        <a:t>-96.00</a:t>
                      </a:r>
                    </a:p>
                  </a:txBody>
                  <a:tcPr marL="9525" marR="9525" marT="9525">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2955639066"/>
                  </a:ext>
                </a:extLst>
              </a:tr>
              <a:tr h="301932">
                <a:tc>
                  <a:txBody>
                    <a:bodyPr/>
                    <a:lstStyle/>
                    <a:p>
                      <a:pPr algn="l" fontAlgn="t"/>
                      <a:r>
                        <a:rPr lang="en-AU" sz="1000" b="1" i="0" u="none" strike="noStrike">
                          <a:solidFill>
                            <a:srgbClr val="000000"/>
                          </a:solidFill>
                          <a:effectLst/>
                          <a:latin typeface="Arial" panose="020B0604020202020204" pitchFamily="34" charset="0"/>
                        </a:rPr>
                        <a:t>Couple with no children</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833.24</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794.21</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-39.03</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660.25</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552.84</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-107.41</a:t>
                      </a:r>
                    </a:p>
                  </a:txBody>
                  <a:tcPr marL="9525" marR="9525" marT="9525">
                    <a:lnL>
                      <a:noFill/>
                    </a:lnL>
                    <a:lnR>
                      <a:noFill/>
                    </a:lnR>
                    <a:lnT>
                      <a:noFill/>
                    </a:lnT>
                    <a:lnB>
                      <a:noFill/>
                    </a:lnB>
                  </a:tcPr>
                </a:tc>
                <a:extLst>
                  <a:ext uri="{0D108BD9-81ED-4DB2-BD59-A6C34878D82A}">
                    <a16:rowId xmlns="" xmlns:a16="http://schemas.microsoft.com/office/drawing/2014/main" val="4269793874"/>
                  </a:ext>
                </a:extLst>
              </a:tr>
              <a:tr h="301932">
                <a:tc>
                  <a:txBody>
                    <a:bodyPr/>
                    <a:lstStyle/>
                    <a:p>
                      <a:pPr algn="l" fontAlgn="t"/>
                      <a:r>
                        <a:rPr lang="en-AU" sz="1000" b="1" i="0" u="none" strike="noStrike">
                          <a:solidFill>
                            <a:srgbClr val="000000"/>
                          </a:solidFill>
                          <a:effectLst/>
                          <a:latin typeface="Arial" panose="020B0604020202020204" pitchFamily="34" charset="0"/>
                        </a:rPr>
                        <a:t>Couple with one child</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969.90</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978.74</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8.84</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766.74</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708.28</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-58.46</a:t>
                      </a:r>
                    </a:p>
                  </a:txBody>
                  <a:tcPr marL="9525" marR="9525" marT="9525">
                    <a:lnL>
                      <a:noFill/>
                    </a:lnL>
                    <a:lnR>
                      <a:noFill/>
                    </a:lnR>
                    <a:lnT>
                      <a:noFill/>
                    </a:lnT>
                    <a:lnB>
                      <a:noFill/>
                    </a:lnB>
                  </a:tcPr>
                </a:tc>
                <a:extLst>
                  <a:ext uri="{0D108BD9-81ED-4DB2-BD59-A6C34878D82A}">
                    <a16:rowId xmlns="" xmlns:a16="http://schemas.microsoft.com/office/drawing/2014/main" val="540148350"/>
                  </a:ext>
                </a:extLst>
              </a:tr>
              <a:tr h="301932">
                <a:tc>
                  <a:txBody>
                    <a:bodyPr/>
                    <a:lstStyle/>
                    <a:p>
                      <a:pPr algn="l" fontAlgn="t"/>
                      <a:r>
                        <a:rPr lang="en-AU" sz="1000" b="1" i="0" u="none" strike="noStrike">
                          <a:solidFill>
                            <a:srgbClr val="000000"/>
                          </a:solidFill>
                          <a:effectLst/>
                          <a:latin typeface="Arial" panose="020B0604020202020204" pitchFamily="34" charset="0"/>
                        </a:rPr>
                        <a:t>Couple with two children</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1173.38</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1084.64</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-88.74</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940.37</a:t>
                      </a:r>
                    </a:p>
                  </a:txBody>
                  <a:tcPr marL="9525" marR="9525" marT="9525">
                    <a:lnL>
                      <a:noFill/>
                    </a:lnL>
                    <a:lnR>
                      <a:noFill/>
                    </a:lnR>
                    <a:lnT>
                      <a:noFill/>
                    </a:lnT>
                    <a:lnB>
                      <a:noFill/>
                    </a:lnB>
                  </a:tcPr>
                </a:tc>
                <a:tc>
                  <a:txBody>
                    <a:bodyPr/>
                    <a:lstStyle/>
                    <a:p>
                      <a:pPr algn="ctr" fontAlgn="t"/>
                      <a:r>
                        <a:rPr lang="en-AU" sz="1000" b="1" i="0" u="none" strike="noStrike" dirty="0">
                          <a:solidFill>
                            <a:srgbClr val="000000"/>
                          </a:solidFill>
                          <a:effectLst/>
                          <a:latin typeface="Arial" panose="020B0604020202020204" pitchFamily="34" charset="0"/>
                        </a:rPr>
                        <a:t>814.13</a:t>
                      </a:r>
                    </a:p>
                  </a:txBody>
                  <a:tcPr marL="9525" marR="9525" marT="9525">
                    <a:lnL>
                      <a:noFill/>
                    </a:lnL>
                    <a:lnR>
                      <a:noFill/>
                    </a:lnR>
                    <a:lnT>
                      <a:noFill/>
                    </a:lnT>
                    <a:lnB>
                      <a:noFill/>
                    </a:lnB>
                  </a:tcPr>
                </a:tc>
                <a:tc>
                  <a:txBody>
                    <a:bodyPr/>
                    <a:lstStyle/>
                    <a:p>
                      <a:pPr algn="ctr" fontAlgn="t"/>
                      <a:r>
                        <a:rPr lang="en-AU" sz="1000" b="1" i="0" u="none" strike="noStrike" dirty="0">
                          <a:solidFill>
                            <a:srgbClr val="FF0000"/>
                          </a:solidFill>
                          <a:effectLst/>
                          <a:latin typeface="Arial" panose="020B0604020202020204" pitchFamily="34" charset="0"/>
                        </a:rPr>
                        <a:t>-126.24</a:t>
                      </a:r>
                    </a:p>
                  </a:txBody>
                  <a:tcPr marL="9525" marR="9525" marT="9525">
                    <a:lnL>
                      <a:noFill/>
                    </a:lnL>
                    <a:lnR>
                      <a:noFill/>
                    </a:lnR>
                    <a:lnT>
                      <a:noFill/>
                    </a:lnT>
                    <a:lnB>
                      <a:noFill/>
                    </a:lnB>
                  </a:tcPr>
                </a:tc>
                <a:extLst>
                  <a:ext uri="{0D108BD9-81ED-4DB2-BD59-A6C34878D82A}">
                    <a16:rowId xmlns="" xmlns:a16="http://schemas.microsoft.com/office/drawing/2014/main" val="170505329"/>
                  </a:ext>
                </a:extLst>
              </a:tr>
              <a:tr h="301932">
                <a:tc>
                  <a:txBody>
                    <a:bodyPr/>
                    <a:lstStyle/>
                    <a:p>
                      <a:pPr algn="l" fontAlgn="t"/>
                      <a:r>
                        <a:rPr lang="en-AU" sz="1000" b="1" i="0" u="none" strike="noStrike">
                          <a:solidFill>
                            <a:srgbClr val="000000"/>
                          </a:solidFill>
                          <a:effectLst/>
                          <a:latin typeface="Arial" panose="020B0604020202020204" pitchFamily="34" charset="0"/>
                        </a:rPr>
                        <a:t>Sole parent with one child</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827.70</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872.56</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FF0000"/>
                          </a:solidFill>
                          <a:effectLst/>
                          <a:latin typeface="Arial" panose="020B0604020202020204" pitchFamily="34" charset="0"/>
                        </a:rPr>
                        <a:t>44.86</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675.18</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000000"/>
                          </a:solidFill>
                          <a:effectLst/>
                          <a:latin typeface="Arial" panose="020B0604020202020204" pitchFamily="34" charset="0"/>
                        </a:rPr>
                        <a:t>627.79</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t"/>
                      <a:r>
                        <a:rPr lang="en-AU" sz="1000" b="1" i="0" u="none" strike="noStrike" dirty="0">
                          <a:solidFill>
                            <a:srgbClr val="FF0000"/>
                          </a:solidFill>
                          <a:effectLst/>
                          <a:latin typeface="Arial" panose="020B0604020202020204" pitchFamily="34" charset="0"/>
                        </a:rPr>
                        <a:t>-47.39</a:t>
                      </a:r>
                    </a:p>
                  </a:txBody>
                  <a:tcPr marL="9525" marR="9525" marT="9525">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3802048"/>
                  </a:ext>
                </a:extLst>
              </a:tr>
            </a:tbl>
          </a:graphicData>
        </a:graphic>
      </p:graphicFrame>
    </p:spTree>
    <p:extLst>
      <p:ext uri="{BB962C8B-B14F-4D97-AF65-F5344CB8AC3E}">
        <p14:creationId xmlns:p14="http://schemas.microsoft.com/office/powerpoint/2010/main" val="2443516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B078E1-7271-401B-AC12-FD4B274C3331}"/>
              </a:ext>
            </a:extLst>
          </p:cNvPr>
          <p:cNvSpPr>
            <a:spLocks noGrp="1"/>
          </p:cNvSpPr>
          <p:nvPr>
            <p:ph type="title"/>
          </p:nvPr>
        </p:nvSpPr>
        <p:spPr>
          <a:xfrm>
            <a:off x="468313" y="188640"/>
            <a:ext cx="8208962" cy="461665"/>
          </a:xfrm>
        </p:spPr>
        <p:txBody>
          <a:bodyPr/>
          <a:lstStyle/>
          <a:p>
            <a:r>
              <a:rPr lang="en-AU" sz="1800" dirty="0"/>
              <a:t>Concluding Reflections</a:t>
            </a:r>
            <a:r>
              <a:rPr lang="en-AU" dirty="0"/>
              <a:t>	</a:t>
            </a:r>
          </a:p>
        </p:txBody>
      </p:sp>
      <p:sp>
        <p:nvSpPr>
          <p:cNvPr id="3" name="Text Placeholder 2">
            <a:extLst>
              <a:ext uri="{FF2B5EF4-FFF2-40B4-BE49-F238E27FC236}">
                <a16:creationId xmlns="" xmlns:a16="http://schemas.microsoft.com/office/drawing/2014/main" id="{14A43F15-4285-479A-BA90-666DE35132FE}"/>
              </a:ext>
            </a:extLst>
          </p:cNvPr>
          <p:cNvSpPr>
            <a:spLocks noGrp="1"/>
          </p:cNvSpPr>
          <p:nvPr>
            <p:ph type="body" idx="10"/>
          </p:nvPr>
        </p:nvSpPr>
        <p:spPr>
          <a:xfrm>
            <a:off x="468313" y="692696"/>
            <a:ext cx="8208962" cy="5256585"/>
          </a:xfrm>
        </p:spPr>
        <p:txBody>
          <a:bodyPr/>
          <a:lstStyle/>
          <a:p>
            <a:pPr algn="just">
              <a:buClr>
                <a:srgbClr val="FF0000"/>
              </a:buClr>
              <a:buFont typeface="Arial" panose="020B0604020202020204" pitchFamily="34" charset="0"/>
              <a:buChar char="•"/>
            </a:pPr>
            <a:r>
              <a:rPr lang="en-AU" sz="1400" b="1" dirty="0"/>
              <a:t>The task of ‘updating an existing set of budget standards’ has proved to be </a:t>
            </a:r>
            <a:r>
              <a:rPr lang="en-AU" sz="1400" b="1" dirty="0">
                <a:solidFill>
                  <a:srgbClr val="FF0000"/>
                </a:solidFill>
              </a:rPr>
              <a:t>far more demanding </a:t>
            </a:r>
            <a:r>
              <a:rPr lang="en-AU" sz="1400" b="1" dirty="0"/>
              <a:t>than was originally anticipated</a:t>
            </a:r>
          </a:p>
          <a:p>
            <a:pPr algn="just">
              <a:buClr>
                <a:srgbClr val="FF0000"/>
              </a:buClr>
              <a:buFont typeface="Arial" panose="020B0604020202020204" pitchFamily="34" charset="0"/>
              <a:buChar char="•"/>
            </a:pPr>
            <a:r>
              <a:rPr lang="en-AU" sz="1400" b="1" dirty="0"/>
              <a:t>The task would be far easier (and more valuable) if it was conducted </a:t>
            </a:r>
            <a:r>
              <a:rPr lang="en-AU" sz="1400" b="1" dirty="0">
                <a:solidFill>
                  <a:srgbClr val="FF0000"/>
                </a:solidFill>
              </a:rPr>
              <a:t>more frequently and regularly</a:t>
            </a:r>
          </a:p>
          <a:p>
            <a:pPr algn="just">
              <a:buClr>
                <a:srgbClr val="FF0000"/>
              </a:buClr>
              <a:buFont typeface="Arial" panose="020B0604020202020204" pitchFamily="34" charset="0"/>
              <a:buChar char="•"/>
            </a:pPr>
            <a:r>
              <a:rPr lang="en-AU" sz="1400" b="1" dirty="0"/>
              <a:t>The results indicate that existing social safety net provisions provide </a:t>
            </a:r>
            <a:r>
              <a:rPr lang="en-AU" sz="1400" b="1" dirty="0">
                <a:solidFill>
                  <a:srgbClr val="FF0000"/>
                </a:solidFill>
              </a:rPr>
              <a:t>an adequate floor</a:t>
            </a:r>
            <a:r>
              <a:rPr lang="en-AU" sz="1400" b="1" dirty="0"/>
              <a:t> for low-paid single adults </a:t>
            </a:r>
            <a:r>
              <a:rPr lang="en-AU" sz="1400" b="1" dirty="0">
                <a:solidFill>
                  <a:srgbClr val="FF0000"/>
                </a:solidFill>
              </a:rPr>
              <a:t>receiving the minimum wage and working full-time</a:t>
            </a:r>
            <a:r>
              <a:rPr lang="en-AU" sz="1400" b="1" dirty="0"/>
              <a:t> but not for those with a partner or children</a:t>
            </a:r>
          </a:p>
          <a:p>
            <a:pPr algn="just">
              <a:buClr>
                <a:srgbClr val="FF0000"/>
              </a:buClr>
              <a:buFont typeface="Arial" panose="020B0604020202020204" pitchFamily="34" charset="0"/>
              <a:buChar char="•"/>
            </a:pPr>
            <a:r>
              <a:rPr lang="en-AU" sz="1400" b="1" dirty="0"/>
              <a:t>For the </a:t>
            </a:r>
            <a:r>
              <a:rPr lang="en-AU" sz="1400" b="1" dirty="0">
                <a:solidFill>
                  <a:srgbClr val="FF0000"/>
                </a:solidFill>
              </a:rPr>
              <a:t>unemployed reliant on the Newstart Allowance</a:t>
            </a:r>
            <a:r>
              <a:rPr lang="en-AU" sz="1400" b="1" dirty="0"/>
              <a:t>, the safety net provisions fall short of the budget standards estimates by $96 for a single person and $126 for a couple with two children</a:t>
            </a:r>
            <a:r>
              <a:rPr lang="en-AU" sz="1400" dirty="0"/>
              <a:t> </a:t>
            </a:r>
          </a:p>
          <a:p>
            <a:pPr algn="just">
              <a:buClr>
                <a:srgbClr val="FF0000"/>
              </a:buClr>
              <a:buFont typeface="Arial" panose="020B0604020202020204" pitchFamily="34" charset="0"/>
              <a:buChar char="•"/>
            </a:pPr>
            <a:r>
              <a:rPr lang="en-AU" sz="1400" b="1" dirty="0"/>
              <a:t>The average </a:t>
            </a:r>
            <a:r>
              <a:rPr lang="en-AU" sz="1400" b="1" dirty="0">
                <a:solidFill>
                  <a:srgbClr val="FF0000"/>
                </a:solidFill>
              </a:rPr>
              <a:t>cost of a child </a:t>
            </a:r>
            <a:r>
              <a:rPr lang="en-AU" sz="1400" b="1" dirty="0"/>
              <a:t>aged between 6 and 10 years is estimated to be $170 a week at the low-paid standard and $140 a week at the unemployed standard</a:t>
            </a:r>
          </a:p>
          <a:p>
            <a:pPr algn="just">
              <a:buClr>
                <a:srgbClr val="FF0000"/>
              </a:buClr>
              <a:buFont typeface="Arial" panose="020B0604020202020204" pitchFamily="34" charset="0"/>
              <a:buChar char="•"/>
            </a:pPr>
            <a:r>
              <a:rPr lang="en-AU" sz="1400" b="1" dirty="0">
                <a:solidFill>
                  <a:srgbClr val="FF0000"/>
                </a:solidFill>
              </a:rPr>
              <a:t>Housing costs</a:t>
            </a:r>
            <a:r>
              <a:rPr lang="en-AU" sz="1400" b="1" dirty="0"/>
              <a:t> are the largest budget item and vary by dwelling size, but also by location: the results raise important issues about how to estimate housing costs and how the safety net system should take account of them</a:t>
            </a:r>
          </a:p>
          <a:p>
            <a:pPr algn="just">
              <a:buClr>
                <a:srgbClr val="FF0000"/>
              </a:buClr>
              <a:buFont typeface="Arial" panose="020B0604020202020204" pitchFamily="34" charset="0"/>
              <a:buChar char="•"/>
            </a:pPr>
            <a:r>
              <a:rPr lang="en-AU" sz="1400" b="1" dirty="0"/>
              <a:t>The findings raise questions about whether a </a:t>
            </a:r>
            <a:r>
              <a:rPr lang="en-AU" sz="1400" b="1" dirty="0">
                <a:solidFill>
                  <a:srgbClr val="FF0000"/>
                </a:solidFill>
              </a:rPr>
              <a:t>similar mechanism</a:t>
            </a:r>
            <a:r>
              <a:rPr lang="en-AU" sz="1400" b="1" dirty="0"/>
              <a:t> to that used to set and vary the minimum wage should be applied to NSA (and other social security benefits)</a:t>
            </a:r>
          </a:p>
          <a:p>
            <a:pPr algn="just">
              <a:buClr>
                <a:srgbClr val="FF0000"/>
              </a:buClr>
              <a:buFont typeface="Arial" panose="020B0604020202020204" pitchFamily="34" charset="0"/>
              <a:buChar char="•"/>
            </a:pPr>
            <a:r>
              <a:rPr lang="en-AU" sz="1400" b="1" dirty="0"/>
              <a:t>Budget standards are </a:t>
            </a:r>
            <a:r>
              <a:rPr lang="en-AU" sz="1400" b="1" dirty="0">
                <a:solidFill>
                  <a:srgbClr val="FF0000"/>
                </a:solidFill>
              </a:rPr>
              <a:t>not a panacea</a:t>
            </a:r>
            <a:r>
              <a:rPr lang="en-AU" sz="1400" b="1" dirty="0"/>
              <a:t> but they provide important information that can inform and assist decisions taken about adequacy – at the very least, </a:t>
            </a:r>
            <a:r>
              <a:rPr lang="en-AU" sz="1400" b="1" dirty="0">
                <a:solidFill>
                  <a:srgbClr val="FF0000"/>
                </a:solidFill>
              </a:rPr>
              <a:t>they open up debate about the meaning of adequacy, what is needed to achieve it and how the associated costs can be identified and estimated</a:t>
            </a:r>
          </a:p>
        </p:txBody>
      </p:sp>
    </p:spTree>
    <p:extLst>
      <p:ext uri="{BB962C8B-B14F-4D97-AF65-F5344CB8AC3E}">
        <p14:creationId xmlns:p14="http://schemas.microsoft.com/office/powerpoint/2010/main" val="158986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2656"/>
            <a:ext cx="8208962" cy="307777"/>
          </a:xfrm>
        </p:spPr>
        <p:txBody>
          <a:bodyPr/>
          <a:lstStyle/>
          <a:p>
            <a:r>
              <a:rPr lang="en-US" sz="2000" dirty="0"/>
              <a:t>Project Description and Objectives</a:t>
            </a:r>
          </a:p>
        </p:txBody>
      </p:sp>
      <p:sp>
        <p:nvSpPr>
          <p:cNvPr id="3" name="Text Placeholder 2"/>
          <p:cNvSpPr>
            <a:spLocks noGrp="1"/>
          </p:cNvSpPr>
          <p:nvPr>
            <p:ph type="body" idx="10"/>
          </p:nvPr>
        </p:nvSpPr>
        <p:spPr>
          <a:xfrm>
            <a:off x="323528" y="1268760"/>
            <a:ext cx="8352978" cy="4680521"/>
          </a:xfrm>
        </p:spPr>
        <p:txBody>
          <a:bodyPr/>
          <a:lstStyle/>
          <a:p>
            <a:pPr indent="0"/>
            <a:endParaRPr lang="en-AU" dirty="0"/>
          </a:p>
          <a:p>
            <a:pPr indent="0" algn="just"/>
            <a:r>
              <a:rPr lang="en-AU" dirty="0"/>
              <a:t>‘</a:t>
            </a:r>
            <a:r>
              <a:rPr lang="en-AU" sz="1400" b="1" dirty="0"/>
              <a:t>A budget standard represents what a particular household, living in a particular place at a particular time, needs to attain (and sustain) a specific standard of living. The method used to develop the standards involve identifying needs and costing what is required to fulfil them in a way that is grounded in actual experience. This project will build on previous Australian and recent international research to develop a set of budget standards for low-paid and unemployed Australians and their families. The approach will incorporate expert judgements and behavioural evidence, and give emphasis to the views of relevant individuals to ensure that the standards are grounded in everyday experience and reflect real needs. The results will be used to inform debate and guide decisions about the levels of minimum wages and income support payments required to support healthy living consistent with individual needs and community expectations’</a:t>
            </a:r>
          </a:p>
          <a:p>
            <a:endParaRPr lang="en-US" dirty="0"/>
          </a:p>
        </p:txBody>
      </p:sp>
    </p:spTree>
    <p:extLst>
      <p:ext uri="{BB962C8B-B14F-4D97-AF65-F5344CB8AC3E}">
        <p14:creationId xmlns:p14="http://schemas.microsoft.com/office/powerpoint/2010/main" val="321362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332656"/>
            <a:ext cx="8208962" cy="307777"/>
          </a:xfrm>
        </p:spPr>
        <p:txBody>
          <a:bodyPr/>
          <a:lstStyle/>
          <a:p>
            <a:r>
              <a:rPr lang="en-US" sz="2000" dirty="0"/>
              <a:t>Background and Context</a:t>
            </a:r>
          </a:p>
        </p:txBody>
      </p:sp>
      <p:sp>
        <p:nvSpPr>
          <p:cNvPr id="3" name="Text Placeholder 2"/>
          <p:cNvSpPr>
            <a:spLocks noGrp="1"/>
          </p:cNvSpPr>
          <p:nvPr>
            <p:ph type="body" idx="10"/>
          </p:nvPr>
        </p:nvSpPr>
        <p:spPr>
          <a:xfrm>
            <a:off x="468313" y="908721"/>
            <a:ext cx="8208962" cy="5040560"/>
          </a:xfrm>
        </p:spPr>
        <p:txBody>
          <a:bodyPr/>
          <a:lstStyle/>
          <a:p>
            <a:pPr algn="just">
              <a:spcAft>
                <a:spcPts val="60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Budget standards </a:t>
            </a:r>
            <a:r>
              <a:rPr lang="en-US" altLang="en-US" sz="1400" b="1" dirty="0">
                <a:latin typeface="Arial" charset="0"/>
                <a:cs typeface="Arial" charset="0"/>
              </a:rPr>
              <a:t>have enduring appeal because they are consistent with a common understanding of how to estimate how much is needed to achieve a specific standard of living</a:t>
            </a:r>
          </a:p>
          <a:p>
            <a:pPr algn="just">
              <a:spcAft>
                <a:spcPts val="600"/>
              </a:spcAft>
              <a:buClr>
                <a:srgbClr val="FF0000"/>
              </a:buClr>
              <a:buFont typeface="Arial" panose="020B0604020202020204" pitchFamily="34" charset="0"/>
              <a:buChar char="•"/>
              <a:defRPr/>
            </a:pPr>
            <a:r>
              <a:rPr lang="en-US" altLang="en-US" sz="1400" b="1" dirty="0">
                <a:latin typeface="Arial" charset="0"/>
                <a:cs typeface="Arial" charset="0"/>
              </a:rPr>
              <a:t>Updates of the earlier SPRC budget standards have been used to guide the setting of the pension, foster care allowances, the minimum wage and superannuation benefits – but they are now over two decades old and </a:t>
            </a:r>
            <a:r>
              <a:rPr lang="en-US" altLang="en-US" sz="1400" b="1" dirty="0">
                <a:solidFill>
                  <a:srgbClr val="FF0000"/>
                </a:solidFill>
                <a:latin typeface="Arial" charset="0"/>
                <a:cs typeface="Arial" charset="0"/>
              </a:rPr>
              <a:t>out of date!</a:t>
            </a:r>
          </a:p>
          <a:p>
            <a:pPr algn="just">
              <a:spcAft>
                <a:spcPts val="60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Uprating by the CPI</a:t>
            </a:r>
            <a:r>
              <a:rPr lang="en-US" altLang="en-US" sz="1400" b="1" dirty="0">
                <a:latin typeface="Arial" charset="0"/>
                <a:cs typeface="Arial" charset="0"/>
              </a:rPr>
              <a:t> takes no account of changes in ‘prevailing community standards’ and other factors that influence how a budget standard is developed</a:t>
            </a:r>
          </a:p>
          <a:p>
            <a:pPr algn="just">
              <a:spcAft>
                <a:spcPts val="600"/>
              </a:spcAft>
              <a:buClr>
                <a:srgbClr val="FF0000"/>
              </a:buClr>
              <a:buFont typeface="Arial" panose="020B0604020202020204" pitchFamily="34" charset="0"/>
              <a:buChar char="•"/>
              <a:defRPr/>
            </a:pPr>
            <a:r>
              <a:rPr lang="en-US" altLang="en-US" sz="1400" b="1" dirty="0">
                <a:latin typeface="Arial" charset="0"/>
                <a:cs typeface="Arial" charset="0"/>
              </a:rPr>
              <a:t>Budget standards </a:t>
            </a:r>
            <a:r>
              <a:rPr lang="en-US" altLang="en-US" sz="1400" b="1" dirty="0">
                <a:solidFill>
                  <a:srgbClr val="FF0000"/>
                </a:solidFill>
                <a:latin typeface="Arial" charset="0"/>
                <a:cs typeface="Arial" charset="0"/>
              </a:rPr>
              <a:t>research has been evolving rapidly</a:t>
            </a:r>
            <a:r>
              <a:rPr lang="en-US" altLang="en-US" sz="1400" b="1" dirty="0">
                <a:latin typeface="Arial" charset="0"/>
                <a:cs typeface="Arial" charset="0"/>
              </a:rPr>
              <a:t>:</a:t>
            </a:r>
          </a:p>
          <a:p>
            <a:pPr marL="539750" lvl="3" indent="-73025" algn="just">
              <a:spcAft>
                <a:spcPts val="600"/>
              </a:spcAft>
              <a:buClr>
                <a:srgbClr val="FF0000"/>
              </a:buClr>
              <a:defRPr/>
            </a:pPr>
            <a:r>
              <a:rPr lang="en-US" altLang="en-US" sz="1400" b="1" dirty="0">
                <a:latin typeface="Arial" charset="0"/>
                <a:cs typeface="Arial" charset="0"/>
              </a:rPr>
              <a:t> The UK </a:t>
            </a:r>
            <a:r>
              <a:rPr lang="en-US" altLang="en-US" sz="1400" b="1" dirty="0">
                <a:solidFill>
                  <a:srgbClr val="FF0000"/>
                </a:solidFill>
                <a:latin typeface="Arial" charset="0"/>
                <a:cs typeface="Arial" charset="0"/>
              </a:rPr>
              <a:t>Minimum Income Standard (MIS</a:t>
            </a:r>
            <a:r>
              <a:rPr lang="en-US" altLang="en-US" sz="1400" b="1" dirty="0">
                <a:latin typeface="Arial" charset="0"/>
                <a:cs typeface="Arial" charset="0"/>
              </a:rPr>
              <a:t>) is updated annually and used to evaluate the impact of social policy (see </a:t>
            </a:r>
            <a:r>
              <a:rPr lang="en-US" altLang="en-US" sz="1400" b="1" dirty="0">
                <a:solidFill>
                  <a:srgbClr val="0070C0"/>
                </a:solidFill>
                <a:latin typeface="Arial" charset="0"/>
                <a:cs typeface="Arial" charset="0"/>
              </a:rPr>
              <a:t>www.minimumincomestandard.org</a:t>
            </a:r>
            <a:r>
              <a:rPr lang="en-US" altLang="en-US" sz="1400" b="1" dirty="0">
                <a:latin typeface="Arial" charset="0"/>
                <a:cs typeface="Arial" charset="0"/>
              </a:rPr>
              <a:t>)</a:t>
            </a:r>
          </a:p>
          <a:p>
            <a:pPr marL="539750" lvl="3" indent="-73025" algn="just">
              <a:spcAft>
                <a:spcPts val="600"/>
              </a:spcAft>
              <a:buClr>
                <a:srgbClr val="FF0000"/>
              </a:buClr>
              <a:defRPr/>
            </a:pPr>
            <a:r>
              <a:rPr lang="en-US" altLang="en-US" sz="1400" b="1" dirty="0">
                <a:latin typeface="Arial" charset="0"/>
                <a:cs typeface="Arial" charset="0"/>
              </a:rPr>
              <a:t> The European Commission has funded a major project on developing a common methodology for </a:t>
            </a:r>
            <a:r>
              <a:rPr lang="en-US" altLang="en-US" sz="1400" b="1" dirty="0">
                <a:solidFill>
                  <a:srgbClr val="FF0000"/>
                </a:solidFill>
                <a:latin typeface="Arial" charset="0"/>
                <a:cs typeface="Arial" charset="0"/>
              </a:rPr>
              <a:t>Reference Budgets</a:t>
            </a:r>
            <a:r>
              <a:rPr lang="en-US" altLang="en-US" sz="1400" b="1" dirty="0">
                <a:latin typeface="Arial" charset="0"/>
                <a:cs typeface="Arial" charset="0"/>
              </a:rPr>
              <a:t> in EU countries (see paper by Goedemé et al. in </a:t>
            </a:r>
            <a:r>
              <a:rPr lang="en-US" altLang="en-US" sz="1400" b="1" i="1" dirty="0">
                <a:latin typeface="Arial" charset="0"/>
                <a:cs typeface="Arial" charset="0"/>
              </a:rPr>
              <a:t>The European Journal of Social Security</a:t>
            </a:r>
            <a:r>
              <a:rPr lang="en-US" altLang="en-US" sz="1400" b="1" dirty="0">
                <a:latin typeface="Arial" charset="0"/>
                <a:cs typeface="Arial" charset="0"/>
              </a:rPr>
              <a:t>, 2015)</a:t>
            </a:r>
          </a:p>
          <a:p>
            <a:pPr algn="just">
              <a:spcAft>
                <a:spcPts val="600"/>
              </a:spcAft>
              <a:buClr>
                <a:srgbClr val="FF0000"/>
              </a:buClr>
              <a:buFont typeface="Arial" panose="020B0604020202020204" pitchFamily="34" charset="0"/>
              <a:buChar char="•"/>
              <a:defRPr/>
            </a:pPr>
            <a:r>
              <a:rPr lang="en-US" altLang="en-US" sz="1400" b="1" dirty="0">
                <a:latin typeface="Arial" charset="0"/>
                <a:cs typeface="Arial" charset="0"/>
              </a:rPr>
              <a:t>Australian budget standards research is outdated and has not incorporated these recent developments</a:t>
            </a:r>
          </a:p>
          <a:p>
            <a:endParaRPr lang="en-US" dirty="0"/>
          </a:p>
        </p:txBody>
      </p:sp>
    </p:spTree>
    <p:extLst>
      <p:ext uri="{BB962C8B-B14F-4D97-AF65-F5344CB8AC3E}">
        <p14:creationId xmlns:p14="http://schemas.microsoft.com/office/powerpoint/2010/main" val="36873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0F1388-F97A-4C48-B38A-30D5387EF88F}"/>
              </a:ext>
            </a:extLst>
          </p:cNvPr>
          <p:cNvSpPr>
            <a:spLocks noGrp="1"/>
          </p:cNvSpPr>
          <p:nvPr>
            <p:ph type="title"/>
          </p:nvPr>
        </p:nvSpPr>
        <p:spPr>
          <a:xfrm>
            <a:off x="468313" y="260648"/>
            <a:ext cx="8208962" cy="307777"/>
          </a:xfrm>
        </p:spPr>
        <p:txBody>
          <a:bodyPr/>
          <a:lstStyle/>
          <a:p>
            <a:r>
              <a:rPr lang="en-AU" sz="2000" dirty="0"/>
              <a:t>What is a Budget Standard? </a:t>
            </a:r>
          </a:p>
        </p:txBody>
      </p:sp>
      <p:sp>
        <p:nvSpPr>
          <p:cNvPr id="3" name="Text Placeholder 2">
            <a:extLst>
              <a:ext uri="{FF2B5EF4-FFF2-40B4-BE49-F238E27FC236}">
                <a16:creationId xmlns="" xmlns:a16="http://schemas.microsoft.com/office/drawing/2014/main" id="{92FD6176-CC2A-4BAB-967B-A79F29F0DC80}"/>
              </a:ext>
            </a:extLst>
          </p:cNvPr>
          <p:cNvSpPr>
            <a:spLocks noGrp="1"/>
          </p:cNvSpPr>
          <p:nvPr>
            <p:ph type="body" idx="10"/>
          </p:nvPr>
        </p:nvSpPr>
        <p:spPr>
          <a:xfrm>
            <a:off x="468313" y="1196752"/>
            <a:ext cx="8208962" cy="4752528"/>
          </a:xfrm>
        </p:spPr>
        <p:txBody>
          <a:bodyPr/>
          <a:lstStyle/>
          <a:p>
            <a:pPr algn="just">
              <a:buClr>
                <a:srgbClr val="FF0000"/>
              </a:buClr>
              <a:buFont typeface="Arial" panose="020B0604020202020204" pitchFamily="34" charset="0"/>
              <a:buChar char="•"/>
            </a:pPr>
            <a:r>
              <a:rPr lang="en-AU" sz="1400" b="1" dirty="0">
                <a:latin typeface="Arial" charset="0"/>
                <a:cs typeface="Arial" charset="0"/>
              </a:rPr>
              <a:t>A budget standard indicates </a:t>
            </a:r>
            <a:r>
              <a:rPr lang="en-AU" sz="1400" b="1" dirty="0">
                <a:solidFill>
                  <a:srgbClr val="FF0000"/>
                </a:solidFill>
                <a:latin typeface="Arial" charset="0"/>
                <a:cs typeface="Arial" charset="0"/>
              </a:rPr>
              <a:t>how much money</a:t>
            </a:r>
            <a:r>
              <a:rPr lang="en-AU" sz="1400" b="1" dirty="0">
                <a:latin typeface="Arial" charset="0"/>
                <a:cs typeface="Arial" charset="0"/>
              </a:rPr>
              <a:t> a family living in a particular place at a particular time needs to purchase the material goods and participate in the activities required to achieve and sustain a particular standard of living</a:t>
            </a:r>
          </a:p>
          <a:p>
            <a:pPr algn="just">
              <a:buClr>
                <a:srgbClr val="FF0000"/>
              </a:buClr>
              <a:buFont typeface="Arial" panose="020B0604020202020204" pitchFamily="34" charset="0"/>
              <a:buChar char="•"/>
            </a:pPr>
            <a:r>
              <a:rPr lang="en-AU" altLang="en-US" sz="1400" b="1" dirty="0">
                <a:latin typeface="Arial" charset="0"/>
                <a:cs typeface="Arial" charset="0"/>
              </a:rPr>
              <a:t>The budgets are derived by specifying the standard and then identifying all of the items required to reach it, pricing each item and calculating the </a:t>
            </a:r>
            <a:r>
              <a:rPr lang="en-AU" altLang="en-US" sz="1400" b="1" dirty="0">
                <a:solidFill>
                  <a:srgbClr val="FF0000"/>
                </a:solidFill>
                <a:latin typeface="Arial" charset="0"/>
                <a:cs typeface="Arial" charset="0"/>
              </a:rPr>
              <a:t>total weekly cost of the basket of items</a:t>
            </a:r>
            <a:endParaRPr lang="en-AU" altLang="en-US" sz="1400" b="1" dirty="0">
              <a:latin typeface="Arial" charset="0"/>
              <a:cs typeface="Arial" charset="0"/>
            </a:endParaRPr>
          </a:p>
          <a:p>
            <a:pPr algn="just">
              <a:buClr>
                <a:srgbClr val="FF0000"/>
              </a:buClr>
              <a:buFont typeface="Arial" panose="020B0604020202020204" pitchFamily="34" charset="0"/>
              <a:buChar char="•"/>
            </a:pPr>
            <a:r>
              <a:rPr lang="en-AU" altLang="en-US" sz="1400" b="1" dirty="0">
                <a:latin typeface="Arial" charset="0"/>
                <a:cs typeface="Arial" charset="0"/>
              </a:rPr>
              <a:t>The budget standards draw on three kinds of data: </a:t>
            </a:r>
            <a:r>
              <a:rPr lang="en-AU" sz="1400" b="1" dirty="0">
                <a:solidFill>
                  <a:srgbClr val="FF0000"/>
                </a:solidFill>
                <a:latin typeface="Arial" charset="0"/>
                <a:cs typeface="Arial" charset="0"/>
              </a:rPr>
              <a:t>expert (normative) data </a:t>
            </a:r>
            <a:r>
              <a:rPr lang="en-AU" sz="1400" b="1" dirty="0">
                <a:latin typeface="Arial" charset="0"/>
                <a:cs typeface="Arial" charset="0"/>
              </a:rPr>
              <a:t>that reflects prevailing judgements on how much is needed to achieve specific standards; </a:t>
            </a:r>
            <a:r>
              <a:rPr lang="en-AU" sz="1400" b="1" dirty="0">
                <a:solidFill>
                  <a:srgbClr val="FF0000"/>
                </a:solidFill>
                <a:latin typeface="Arial" charset="0"/>
                <a:cs typeface="Arial" charset="0"/>
              </a:rPr>
              <a:t>behavioural (survey) data </a:t>
            </a:r>
            <a:r>
              <a:rPr lang="en-AU" sz="1400" b="1" dirty="0">
                <a:latin typeface="Arial" charset="0"/>
                <a:cs typeface="Arial" charset="0"/>
              </a:rPr>
              <a:t>that describes the spending patterns of actual families; and </a:t>
            </a:r>
            <a:r>
              <a:rPr lang="en-AU" sz="1400" b="1" dirty="0">
                <a:solidFill>
                  <a:srgbClr val="FF0000"/>
                </a:solidFill>
                <a:latin typeface="Arial" charset="0"/>
                <a:cs typeface="Arial" charset="0"/>
              </a:rPr>
              <a:t>experiential (focus group) data </a:t>
            </a:r>
            <a:r>
              <a:rPr lang="en-AU" sz="1400" b="1" dirty="0">
                <a:latin typeface="Arial" charset="0"/>
                <a:cs typeface="Arial" charset="0"/>
              </a:rPr>
              <a:t>that captures how real families budget and make ends meet. </a:t>
            </a:r>
          </a:p>
          <a:p>
            <a:pPr algn="just">
              <a:buClr>
                <a:srgbClr val="FF0000"/>
              </a:buClr>
              <a:buFont typeface="Arial" panose="020B0604020202020204" pitchFamily="34" charset="0"/>
              <a:buChar char="•"/>
            </a:pPr>
            <a:r>
              <a:rPr lang="en-AU" altLang="en-US" sz="1400" b="1" dirty="0">
                <a:latin typeface="Arial" charset="0"/>
                <a:cs typeface="Arial" charset="0"/>
              </a:rPr>
              <a:t>Budget standards are generally used to estimate the income levels required to achieve a </a:t>
            </a:r>
            <a:r>
              <a:rPr lang="en-AU" altLang="en-US" sz="1400" b="1" dirty="0">
                <a:solidFill>
                  <a:srgbClr val="FF0000"/>
                </a:solidFill>
                <a:latin typeface="Arial" charset="0"/>
                <a:cs typeface="Arial" charset="0"/>
              </a:rPr>
              <a:t>minimally adequate standard of living</a:t>
            </a:r>
            <a:r>
              <a:rPr lang="en-AU" altLang="en-US" sz="1400" b="1" dirty="0">
                <a:latin typeface="Arial" charset="0"/>
                <a:cs typeface="Arial" charset="0"/>
              </a:rPr>
              <a:t> – a level below which no one should be allowed to fall</a:t>
            </a:r>
          </a:p>
          <a:p>
            <a:pPr algn="just">
              <a:buClr>
                <a:srgbClr val="FF0000"/>
              </a:buClr>
              <a:buFont typeface="Arial" panose="020B0604020202020204" pitchFamily="34" charset="0"/>
              <a:buChar char="•"/>
            </a:pPr>
            <a:r>
              <a:rPr lang="en-AU" altLang="en-US" sz="1400" b="1" dirty="0">
                <a:latin typeface="Arial" charset="0"/>
                <a:cs typeface="Arial" charset="0"/>
              </a:rPr>
              <a:t>They have a long history in Australia, stretching back to when Justice Higgins used them to underpin the basic wage levels set in the </a:t>
            </a:r>
            <a:r>
              <a:rPr lang="en-AU" altLang="en-US" sz="1400" b="1" dirty="0">
                <a:solidFill>
                  <a:srgbClr val="FF0000"/>
                </a:solidFill>
                <a:latin typeface="Arial" charset="0"/>
                <a:cs typeface="Arial" charset="0"/>
              </a:rPr>
              <a:t>1907 Harvester Judgement</a:t>
            </a:r>
          </a:p>
          <a:p>
            <a:pPr algn="just">
              <a:buClr>
                <a:srgbClr val="FF0000"/>
              </a:buClr>
              <a:buFont typeface="Arial" panose="020B0604020202020204" pitchFamily="34" charset="0"/>
              <a:buChar char="•"/>
            </a:pPr>
            <a:r>
              <a:rPr lang="en-AU" altLang="en-US" sz="1400" b="1" dirty="0">
                <a:latin typeface="Arial" charset="0"/>
                <a:cs typeface="Arial" charset="0"/>
              </a:rPr>
              <a:t>Only a budget standards approach can establish not only whether a particular provision is adequate or not, but also </a:t>
            </a:r>
            <a:r>
              <a:rPr lang="en-AU" altLang="en-US" sz="1400" b="1" dirty="0">
                <a:solidFill>
                  <a:srgbClr val="FF0000"/>
                </a:solidFill>
                <a:latin typeface="Arial" charset="0"/>
                <a:cs typeface="Arial" charset="0"/>
              </a:rPr>
              <a:t>the size of any shortfall</a:t>
            </a:r>
            <a:r>
              <a:rPr lang="en-AU" altLang="en-US" sz="1400" b="1" dirty="0">
                <a:latin typeface="Arial" charset="0"/>
                <a:cs typeface="Arial" charset="0"/>
              </a:rPr>
              <a:t> (or excess)</a:t>
            </a:r>
          </a:p>
          <a:p>
            <a:endParaRPr lang="en-AU" dirty="0"/>
          </a:p>
        </p:txBody>
      </p:sp>
    </p:spTree>
    <p:extLst>
      <p:ext uri="{BB962C8B-B14F-4D97-AF65-F5344CB8AC3E}">
        <p14:creationId xmlns:p14="http://schemas.microsoft.com/office/powerpoint/2010/main" val="402312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857C69-5F3B-4E19-A2A2-8395ED35071D}"/>
              </a:ext>
            </a:extLst>
          </p:cNvPr>
          <p:cNvSpPr>
            <a:spLocks noGrp="1"/>
          </p:cNvSpPr>
          <p:nvPr>
            <p:ph type="title"/>
          </p:nvPr>
        </p:nvSpPr>
        <p:spPr>
          <a:xfrm>
            <a:off x="468313" y="332656"/>
            <a:ext cx="8208962" cy="276999"/>
          </a:xfrm>
        </p:spPr>
        <p:txBody>
          <a:bodyPr/>
          <a:lstStyle/>
          <a:p>
            <a:r>
              <a:rPr lang="en-AU" sz="1800" dirty="0"/>
              <a:t>Key General Features of the Project</a:t>
            </a:r>
          </a:p>
        </p:txBody>
      </p:sp>
      <p:sp>
        <p:nvSpPr>
          <p:cNvPr id="3" name="Text Placeholder 2">
            <a:extLst>
              <a:ext uri="{FF2B5EF4-FFF2-40B4-BE49-F238E27FC236}">
                <a16:creationId xmlns="" xmlns:a16="http://schemas.microsoft.com/office/drawing/2014/main" id="{608EC81A-ABE8-4928-88CD-EE6014388741}"/>
              </a:ext>
            </a:extLst>
          </p:cNvPr>
          <p:cNvSpPr>
            <a:spLocks noGrp="1"/>
          </p:cNvSpPr>
          <p:nvPr>
            <p:ph type="body" idx="10"/>
          </p:nvPr>
        </p:nvSpPr>
        <p:spPr>
          <a:xfrm>
            <a:off x="468313" y="764704"/>
            <a:ext cx="8208962" cy="5184577"/>
          </a:xfrm>
        </p:spPr>
        <p:txBody>
          <a:bodyPr/>
          <a:lstStyle/>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A 3-year </a:t>
            </a:r>
            <a:r>
              <a:rPr lang="en-US" altLang="en-US" sz="1400" b="1" dirty="0">
                <a:solidFill>
                  <a:srgbClr val="FF0000"/>
                </a:solidFill>
                <a:latin typeface="Arial" charset="0"/>
                <a:cs typeface="Arial" charset="0"/>
              </a:rPr>
              <a:t>ARC Linkage project</a:t>
            </a:r>
            <a:r>
              <a:rPr lang="en-US" altLang="en-US" sz="1400" b="1" dirty="0">
                <a:latin typeface="Arial" charset="0"/>
                <a:cs typeface="Arial" charset="0"/>
              </a:rPr>
              <a:t> with Partner Organisations Catholic Social Services Australia (CSSA), United Voice - National Office (UV) and ACOSS, guided by a Project Reference Group with PO contacts and three independent experts</a:t>
            </a:r>
          </a:p>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Starting point was the </a:t>
            </a:r>
            <a:r>
              <a:rPr lang="en-US" altLang="en-US" sz="1400" b="1" dirty="0">
                <a:solidFill>
                  <a:srgbClr val="FF0000"/>
                </a:solidFill>
                <a:latin typeface="Arial" charset="0"/>
                <a:cs typeface="Arial" charset="0"/>
              </a:rPr>
              <a:t>original low cost SPRC budgets</a:t>
            </a:r>
            <a:r>
              <a:rPr lang="en-US" altLang="en-US" sz="1400" b="1" dirty="0">
                <a:latin typeface="Arial" charset="0"/>
                <a:cs typeface="Arial" charset="0"/>
              </a:rPr>
              <a:t>, developed and priced in February 1997, revised to reflect new research methods, availability of new data and two decades of practical hands-on experience (and criticism!)</a:t>
            </a:r>
          </a:p>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The methodology employs three kinds of data (normative; behavioural; experiential) derived from three main sources (experts; social surveys; focus groups)</a:t>
            </a:r>
          </a:p>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Unlike in the UK (but similar to the recent EU study) the focus group content has not been given a greater role or been more deliberative</a:t>
            </a:r>
          </a:p>
          <a:p>
            <a:pPr marL="752475" lvl="4" indent="0" algn="just">
              <a:spcAft>
                <a:spcPts val="600"/>
              </a:spcAft>
              <a:buClr>
                <a:srgbClr val="FF0000"/>
              </a:buClr>
              <a:buNone/>
              <a:defRPr/>
            </a:pPr>
            <a:r>
              <a:rPr lang="en-AU" altLang="en-US" sz="1400" b="1" dirty="0">
                <a:latin typeface="Arial" charset="0"/>
                <a:cs typeface="Arial" charset="0"/>
              </a:rPr>
              <a:t>‘The key debate is over their role – should it be in decision-making or validating? In the UK … </a:t>
            </a:r>
            <a:r>
              <a:rPr lang="en-AU" altLang="en-US" sz="1400" b="1" dirty="0">
                <a:solidFill>
                  <a:srgbClr val="FF0000"/>
                </a:solidFill>
                <a:latin typeface="Arial" charset="0"/>
                <a:cs typeface="Arial" charset="0"/>
              </a:rPr>
              <a:t>the approach moved from one where the experts designed the budget that was validated by focus groups, to one whereby the focus groups design and decide and the experts validate</a:t>
            </a:r>
            <a:r>
              <a:rPr lang="en-AU" altLang="en-US" sz="1400" b="1" dirty="0">
                <a:latin typeface="Arial" charset="0"/>
                <a:cs typeface="Arial" charset="0"/>
              </a:rPr>
              <a:t>’ (</a:t>
            </a:r>
            <a:r>
              <a:rPr lang="en-AU" altLang="en-US" sz="1400" b="1" dirty="0" err="1">
                <a:latin typeface="Arial" charset="0"/>
                <a:cs typeface="Arial" charset="0"/>
              </a:rPr>
              <a:t>Vranken</a:t>
            </a:r>
            <a:r>
              <a:rPr lang="en-AU" altLang="en-US" sz="1400" b="1" dirty="0">
                <a:latin typeface="Arial" charset="0"/>
                <a:cs typeface="Arial" charset="0"/>
              </a:rPr>
              <a:t>, EU Synthesis Report, 2010)</a:t>
            </a:r>
            <a:endParaRPr lang="en-US" altLang="en-US" sz="1400" b="1" dirty="0">
              <a:latin typeface="Arial" charset="0"/>
              <a:cs typeface="Arial" charset="0"/>
            </a:endParaRPr>
          </a:p>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New budgets have been developed for single people, sole parent families and couples with and without children with one adult who is either in </a:t>
            </a:r>
            <a:r>
              <a:rPr lang="en-US" altLang="en-US" sz="1400" b="1" dirty="0">
                <a:solidFill>
                  <a:srgbClr val="FF0000"/>
                </a:solidFill>
                <a:latin typeface="Arial" charset="0"/>
                <a:cs typeface="Arial" charset="0"/>
              </a:rPr>
              <a:t>low-paid work </a:t>
            </a:r>
            <a:r>
              <a:rPr lang="en-US" altLang="en-US" sz="1400" b="1" dirty="0">
                <a:latin typeface="Arial" charset="0"/>
                <a:cs typeface="Arial" charset="0"/>
              </a:rPr>
              <a:t>or </a:t>
            </a:r>
            <a:r>
              <a:rPr lang="en-US" altLang="en-US" sz="1400" b="1" dirty="0">
                <a:solidFill>
                  <a:srgbClr val="FF0000"/>
                </a:solidFill>
                <a:latin typeface="Arial" charset="0"/>
                <a:cs typeface="Arial" charset="0"/>
              </a:rPr>
              <a:t>unemployed</a:t>
            </a:r>
            <a:endParaRPr lang="en-US" altLang="en-US" sz="1400" b="1" dirty="0">
              <a:latin typeface="Arial" charset="0"/>
              <a:cs typeface="Arial" charset="0"/>
            </a:endParaRPr>
          </a:p>
          <a:p>
            <a:pPr algn="just">
              <a:spcBef>
                <a:spcPts val="600"/>
              </a:spcBef>
              <a:spcAft>
                <a:spcPts val="600"/>
              </a:spcAft>
              <a:buClr>
                <a:srgbClr val="FF0000"/>
              </a:buClr>
              <a:buFont typeface="Arial" panose="020B0604020202020204" pitchFamily="34" charset="0"/>
              <a:buChar char="•"/>
              <a:defRPr/>
            </a:pPr>
            <a:r>
              <a:rPr lang="en-US" altLang="en-US" sz="1400" b="1" dirty="0">
                <a:latin typeface="Arial" charset="0"/>
                <a:cs typeface="Arial" charset="0"/>
              </a:rPr>
              <a:t>Project Report (and a shorter Summary Report) were released in </a:t>
            </a:r>
            <a:r>
              <a:rPr lang="en-US" altLang="en-US" sz="1400" b="1" dirty="0">
                <a:solidFill>
                  <a:srgbClr val="FF0000"/>
                </a:solidFill>
                <a:latin typeface="Arial" charset="0"/>
                <a:cs typeface="Arial" charset="0"/>
              </a:rPr>
              <a:t>August 2017. </a:t>
            </a:r>
            <a:r>
              <a:rPr lang="en-US" altLang="en-US" sz="1400" b="1" dirty="0">
                <a:latin typeface="Arial" charset="0"/>
                <a:cs typeface="Arial" charset="0"/>
              </a:rPr>
              <a:t>They are available at: </a:t>
            </a:r>
            <a:r>
              <a:rPr lang="en-AU" sz="1400" b="1" dirty="0">
                <a:latin typeface="Arial" charset="0"/>
                <a:cs typeface="Arial" charset="0"/>
                <a:hlinkClick r:id="rId2"/>
              </a:rPr>
              <a:t>https://www.sprc.unsw.edu.au/research/projects/a-new-healthy-living-minimum-income-standard-for-low-paid-and-unemployed-australians/</a:t>
            </a:r>
            <a:endParaRPr lang="en-AU" sz="1400" b="1" dirty="0">
              <a:latin typeface="Arial" charset="0"/>
              <a:cs typeface="Arial" charset="0"/>
            </a:endParaRPr>
          </a:p>
          <a:p>
            <a:pPr>
              <a:spcBef>
                <a:spcPts val="600"/>
              </a:spcBef>
              <a:spcAft>
                <a:spcPts val="600"/>
              </a:spcAft>
              <a:buClr>
                <a:srgbClr val="FF0000"/>
              </a:buClr>
              <a:buFont typeface="Arial" panose="020B0604020202020204" pitchFamily="34" charset="0"/>
              <a:buChar char="•"/>
              <a:defRPr/>
            </a:pPr>
            <a:endParaRPr lang="en-US" altLang="en-US" sz="1400" b="1" dirty="0">
              <a:latin typeface="Arial" charset="0"/>
              <a:cs typeface="Arial" charset="0"/>
            </a:endParaRPr>
          </a:p>
          <a:p>
            <a:endParaRPr lang="en-AU" dirty="0"/>
          </a:p>
        </p:txBody>
      </p:sp>
    </p:spTree>
    <p:extLst>
      <p:ext uri="{BB962C8B-B14F-4D97-AF65-F5344CB8AC3E}">
        <p14:creationId xmlns:p14="http://schemas.microsoft.com/office/powerpoint/2010/main" val="4026934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857C69-5F3B-4E19-A2A2-8395ED35071D}"/>
              </a:ext>
            </a:extLst>
          </p:cNvPr>
          <p:cNvSpPr>
            <a:spLocks noGrp="1"/>
          </p:cNvSpPr>
          <p:nvPr>
            <p:ph type="title"/>
          </p:nvPr>
        </p:nvSpPr>
        <p:spPr>
          <a:xfrm>
            <a:off x="468313" y="332656"/>
            <a:ext cx="8208962" cy="307777"/>
          </a:xfrm>
        </p:spPr>
        <p:txBody>
          <a:bodyPr/>
          <a:lstStyle/>
          <a:p>
            <a:r>
              <a:rPr lang="en-AU" sz="2000" dirty="0"/>
              <a:t>Some Key Differences from Earlier Study</a:t>
            </a:r>
          </a:p>
        </p:txBody>
      </p:sp>
      <p:sp>
        <p:nvSpPr>
          <p:cNvPr id="3" name="Text Placeholder 2">
            <a:extLst>
              <a:ext uri="{FF2B5EF4-FFF2-40B4-BE49-F238E27FC236}">
                <a16:creationId xmlns="" xmlns:a16="http://schemas.microsoft.com/office/drawing/2014/main" id="{608EC81A-ABE8-4928-88CD-EE6014388741}"/>
              </a:ext>
            </a:extLst>
          </p:cNvPr>
          <p:cNvSpPr>
            <a:spLocks noGrp="1"/>
          </p:cNvSpPr>
          <p:nvPr>
            <p:ph type="body" idx="10"/>
          </p:nvPr>
        </p:nvSpPr>
        <p:spPr>
          <a:xfrm>
            <a:off x="468313" y="836712"/>
            <a:ext cx="8208962" cy="5112569"/>
          </a:xfrm>
        </p:spPr>
        <p:txBody>
          <a:bodyPr/>
          <a:lstStyle/>
          <a:p>
            <a:pPr>
              <a:buClr>
                <a:srgbClr val="FF0000"/>
              </a:buClr>
              <a:buFont typeface="Arial" panose="020B0604020202020204" pitchFamily="34" charset="0"/>
              <a:buChar char="•"/>
            </a:pPr>
            <a:r>
              <a:rPr lang="en-AU" sz="1400" b="1" dirty="0">
                <a:solidFill>
                  <a:srgbClr val="FF0000"/>
                </a:solidFill>
              </a:rPr>
              <a:t>Specification of the underlying standard </a:t>
            </a:r>
            <a:r>
              <a:rPr lang="en-AU" sz="1400" b="1" dirty="0"/>
              <a:t>– replacement of the Modest but Adequate (MBA) &amp; Low Cost (LC) standards by the Minimum Income for Healthy Living (MIHL) standard (drawn from the UK public health literature)</a:t>
            </a:r>
          </a:p>
          <a:p>
            <a:pPr>
              <a:buClr>
                <a:srgbClr val="FF0000"/>
              </a:buClr>
              <a:buFont typeface="Arial" panose="020B0604020202020204" pitchFamily="34" charset="0"/>
              <a:buChar char="•"/>
            </a:pPr>
            <a:r>
              <a:rPr lang="en-AU" sz="1400" b="1" dirty="0">
                <a:solidFill>
                  <a:srgbClr val="FF0000"/>
                </a:solidFill>
              </a:rPr>
              <a:t>From hypothetical to representative families</a:t>
            </a:r>
            <a:r>
              <a:rPr lang="en-AU" sz="1400" b="1" dirty="0"/>
              <a:t> (implies greater reliance on behavioural approach)</a:t>
            </a:r>
          </a:p>
          <a:p>
            <a:pPr>
              <a:buClr>
                <a:srgbClr val="FF0000"/>
              </a:buClr>
              <a:buFont typeface="Arial" panose="020B0604020202020204" pitchFamily="34" charset="0"/>
              <a:buChar char="•"/>
            </a:pPr>
            <a:r>
              <a:rPr lang="en-AU" sz="1400" b="1" dirty="0"/>
              <a:t>The </a:t>
            </a:r>
            <a:r>
              <a:rPr lang="en-AU" sz="1400" b="1" dirty="0">
                <a:solidFill>
                  <a:srgbClr val="FF0000"/>
                </a:solidFill>
              </a:rPr>
              <a:t>role of the focus groups </a:t>
            </a:r>
            <a:r>
              <a:rPr lang="en-AU" sz="1400" b="1" dirty="0"/>
              <a:t>was constrained by the difficulties encountered in recruiting low-paid workers </a:t>
            </a:r>
          </a:p>
          <a:p>
            <a:pPr>
              <a:buClr>
                <a:srgbClr val="FF0000"/>
              </a:buClr>
              <a:buFont typeface="Arial" panose="020B0604020202020204" pitchFamily="34" charset="0"/>
              <a:buChar char="•"/>
            </a:pPr>
            <a:r>
              <a:rPr lang="en-AU" sz="1400" b="1" dirty="0"/>
              <a:t>Budgets were </a:t>
            </a:r>
            <a:r>
              <a:rPr lang="en-AU" sz="1400" b="1" dirty="0">
                <a:solidFill>
                  <a:srgbClr val="FF0000"/>
                </a:solidFill>
              </a:rPr>
              <a:t>derived first for low-wage families</a:t>
            </a:r>
            <a:r>
              <a:rPr lang="en-AU" sz="1400" b="1" dirty="0"/>
              <a:t> and then modified to suit unemployed families</a:t>
            </a:r>
          </a:p>
          <a:p>
            <a:pPr>
              <a:buClr>
                <a:srgbClr val="FF0000"/>
              </a:buClr>
              <a:buFont typeface="Arial" panose="020B0604020202020204" pitchFamily="34" charset="0"/>
              <a:buChar char="•"/>
            </a:pPr>
            <a:r>
              <a:rPr lang="en-AU" sz="1400" b="1" dirty="0"/>
              <a:t>The main budget areas were changed slightly to </a:t>
            </a:r>
            <a:r>
              <a:rPr lang="en-AU" sz="1400" b="1" dirty="0">
                <a:solidFill>
                  <a:srgbClr val="FF0000"/>
                </a:solidFill>
              </a:rPr>
              <a:t>maintain consistency with the ABS expenditure categories</a:t>
            </a:r>
          </a:p>
          <a:p>
            <a:pPr>
              <a:buClr>
                <a:srgbClr val="FF0000"/>
              </a:buClr>
              <a:buFont typeface="Arial" panose="020B0604020202020204" pitchFamily="34" charset="0"/>
              <a:buChar char="•"/>
            </a:pPr>
            <a:r>
              <a:rPr lang="en-AU" sz="1400" b="1" dirty="0">
                <a:solidFill>
                  <a:srgbClr val="FF0000"/>
                </a:solidFill>
              </a:rPr>
              <a:t>Housing costs were calculated separately</a:t>
            </a:r>
            <a:r>
              <a:rPr lang="en-AU" sz="1400" b="1" dirty="0"/>
              <a:t> and added on to the non-housing budgets later (to produce the “grossed-up” budgets)</a:t>
            </a:r>
          </a:p>
          <a:p>
            <a:pPr>
              <a:buClr>
                <a:srgbClr val="FF0000"/>
              </a:buClr>
              <a:buFont typeface="Arial" panose="020B0604020202020204" pitchFamily="34" charset="0"/>
              <a:buChar char="•"/>
            </a:pPr>
            <a:r>
              <a:rPr lang="en-AU" sz="1400" b="1" dirty="0"/>
              <a:t>The “grossed-up” budgets were varied several times to ensure consistency with external evidence about the relative circumstances of different families – this was </a:t>
            </a:r>
            <a:r>
              <a:rPr lang="en-AU" sz="1400" b="1" dirty="0">
                <a:solidFill>
                  <a:srgbClr val="FF0000"/>
                </a:solidFill>
              </a:rPr>
              <a:t>a time-consuming process</a:t>
            </a:r>
            <a:r>
              <a:rPr lang="en-AU" sz="1400" b="1" dirty="0"/>
              <a:t> because it often required several steps to achieve appropriate horizontal (between-families) and vertical (low-paid vs. unemployed) relativities. (Obtaining retrospective price and other data was often difficult)</a:t>
            </a:r>
          </a:p>
          <a:p>
            <a:pPr>
              <a:buClr>
                <a:srgbClr val="FF0000"/>
              </a:buClr>
              <a:buFont typeface="Arial" panose="020B0604020202020204" pitchFamily="34" charset="0"/>
              <a:buChar char="•"/>
            </a:pPr>
            <a:r>
              <a:rPr lang="en-AU" sz="1400" b="1" dirty="0"/>
              <a:t>Errors/incomplete documentation of the earlier study had to be identified and corrected</a:t>
            </a:r>
          </a:p>
          <a:p>
            <a:pPr>
              <a:buClr>
                <a:srgbClr val="FF0000"/>
              </a:buClr>
              <a:buFont typeface="Arial" panose="020B0604020202020204" pitchFamily="34" charset="0"/>
              <a:buChar char="•"/>
            </a:pPr>
            <a:endParaRPr lang="en-AU" b="1" dirty="0"/>
          </a:p>
        </p:txBody>
      </p:sp>
    </p:spTree>
    <p:extLst>
      <p:ext uri="{BB962C8B-B14F-4D97-AF65-F5344CB8AC3E}">
        <p14:creationId xmlns:p14="http://schemas.microsoft.com/office/powerpoint/2010/main" val="391072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225F71D-C1D7-49F3-98D8-75F250FEA81E}"/>
              </a:ext>
            </a:extLst>
          </p:cNvPr>
          <p:cNvSpPr>
            <a:spLocks noGrp="1"/>
          </p:cNvSpPr>
          <p:nvPr>
            <p:ph type="title"/>
          </p:nvPr>
        </p:nvSpPr>
        <p:spPr>
          <a:xfrm>
            <a:off x="395536" y="188640"/>
            <a:ext cx="8208962" cy="307777"/>
          </a:xfrm>
        </p:spPr>
        <p:txBody>
          <a:bodyPr/>
          <a:lstStyle/>
          <a:p>
            <a:r>
              <a:rPr lang="en-AU" sz="2000" dirty="0"/>
              <a:t>Family Types </a:t>
            </a:r>
          </a:p>
        </p:txBody>
      </p:sp>
      <p:sp>
        <p:nvSpPr>
          <p:cNvPr id="3" name="Text Placeholder 2">
            <a:extLst>
              <a:ext uri="{FF2B5EF4-FFF2-40B4-BE49-F238E27FC236}">
                <a16:creationId xmlns="" xmlns:a16="http://schemas.microsoft.com/office/drawing/2014/main" id="{6635D855-BEC3-49C1-89EF-E747FAC2EBCD}"/>
              </a:ext>
            </a:extLst>
          </p:cNvPr>
          <p:cNvSpPr>
            <a:spLocks noGrp="1"/>
          </p:cNvSpPr>
          <p:nvPr>
            <p:ph type="body" idx="10"/>
          </p:nvPr>
        </p:nvSpPr>
        <p:spPr>
          <a:xfrm>
            <a:off x="468313" y="1342355"/>
            <a:ext cx="8208962" cy="4606925"/>
          </a:xfrm>
        </p:spPr>
        <p:txBody>
          <a:bodyPr/>
          <a:lstStyle/>
          <a:p>
            <a:endParaRPr lang="en-AU" sz="1200" b="1" i="1" dirty="0"/>
          </a:p>
          <a:p>
            <a:endParaRPr lang="en-AU" sz="1200" b="1" i="1" dirty="0"/>
          </a:p>
          <a:p>
            <a:endParaRPr lang="en-AU" sz="1200" b="1" i="1" dirty="0"/>
          </a:p>
          <a:p>
            <a:endParaRPr lang="en-AU" sz="1200" b="1" i="1" dirty="0"/>
          </a:p>
          <a:p>
            <a:endParaRPr lang="en-AU" sz="1200" b="1" i="1" dirty="0"/>
          </a:p>
          <a:p>
            <a:endParaRPr lang="en-AU" sz="1200" b="1" i="1" dirty="0"/>
          </a:p>
          <a:p>
            <a:endParaRPr lang="en-AU" sz="1200" b="1" i="1" dirty="0"/>
          </a:p>
          <a:p>
            <a:endParaRPr lang="en-AU" sz="1000" i="1" dirty="0">
              <a:latin typeface="+mj-lt"/>
            </a:endParaRPr>
          </a:p>
          <a:p>
            <a:pPr algn="ctr"/>
            <a:endParaRPr lang="en-AU" sz="1000" b="1" i="1" dirty="0">
              <a:latin typeface="+mj-lt"/>
            </a:endParaRPr>
          </a:p>
          <a:p>
            <a:pPr algn="ctr"/>
            <a:endParaRPr lang="en-AU" sz="1000" b="1" i="1" dirty="0">
              <a:latin typeface="+mj-lt"/>
            </a:endParaRPr>
          </a:p>
          <a:p>
            <a:pPr algn="ctr"/>
            <a:r>
              <a:rPr lang="en-AU" sz="1000" i="1" dirty="0">
                <a:latin typeface="+mj-lt"/>
              </a:rPr>
              <a:t> </a:t>
            </a:r>
          </a:p>
          <a:p>
            <a:r>
              <a:rPr lang="en-AU" sz="1000" dirty="0">
                <a:latin typeface="+mj-lt"/>
              </a:rPr>
              <a:t>			</a:t>
            </a:r>
          </a:p>
          <a:p>
            <a:endParaRPr lang="en-AU" dirty="0"/>
          </a:p>
        </p:txBody>
      </p:sp>
      <p:graphicFrame>
        <p:nvGraphicFramePr>
          <p:cNvPr id="5" name="Table 4">
            <a:extLst>
              <a:ext uri="{FF2B5EF4-FFF2-40B4-BE49-F238E27FC236}">
                <a16:creationId xmlns="" xmlns:a16="http://schemas.microsoft.com/office/drawing/2014/main" id="{E704F8EE-6624-41BE-B190-258C87849D72}"/>
              </a:ext>
            </a:extLst>
          </p:cNvPr>
          <p:cNvGraphicFramePr>
            <a:graphicFrameLocks noGrp="1"/>
          </p:cNvGraphicFramePr>
          <p:nvPr>
            <p:extLst>
              <p:ext uri="{D42A27DB-BD31-4B8C-83A1-F6EECF244321}">
                <p14:modId xmlns:p14="http://schemas.microsoft.com/office/powerpoint/2010/main" val="1108372298"/>
              </p:ext>
            </p:extLst>
          </p:nvPr>
        </p:nvGraphicFramePr>
        <p:xfrm>
          <a:off x="611560" y="1484784"/>
          <a:ext cx="7560840" cy="2880321"/>
        </p:xfrm>
        <a:graphic>
          <a:graphicData uri="http://schemas.openxmlformats.org/drawingml/2006/table">
            <a:tbl>
              <a:tblPr/>
              <a:tblGrid>
                <a:gridCol w="3780420">
                  <a:extLst>
                    <a:ext uri="{9D8B030D-6E8A-4147-A177-3AD203B41FA5}">
                      <a16:colId xmlns="" xmlns:a16="http://schemas.microsoft.com/office/drawing/2014/main" val="4229845799"/>
                    </a:ext>
                  </a:extLst>
                </a:gridCol>
                <a:gridCol w="3780420">
                  <a:extLst>
                    <a:ext uri="{9D8B030D-6E8A-4147-A177-3AD203B41FA5}">
                      <a16:colId xmlns="" xmlns:a16="http://schemas.microsoft.com/office/drawing/2014/main" val="1880727169"/>
                    </a:ext>
                  </a:extLst>
                </a:gridCol>
              </a:tblGrid>
              <a:tr h="483895">
                <a:tc>
                  <a:txBody>
                    <a:bodyPr/>
                    <a:lstStyle/>
                    <a:p>
                      <a:pPr algn="l" fontAlgn="t"/>
                      <a:r>
                        <a:rPr lang="en-AU" sz="1400" b="1" i="0" u="none" strike="noStrike" dirty="0">
                          <a:solidFill>
                            <a:srgbClr val="000000"/>
                          </a:solidFill>
                          <a:effectLst/>
                          <a:latin typeface="Arial" panose="020B0604020202020204" pitchFamily="34" charset="0"/>
                        </a:rPr>
                        <a:t>Low-paid working families</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AU" sz="1400" b="1" i="0" u="none" strike="noStrike">
                          <a:solidFill>
                            <a:srgbClr val="000000"/>
                          </a:solidFill>
                          <a:effectLst/>
                          <a:latin typeface="Arial" panose="020B0604020202020204" pitchFamily="34" charset="0"/>
                        </a:rPr>
                        <a:t>Unemployed families</a:t>
                      </a:r>
                    </a:p>
                  </a:txBody>
                  <a:tcPr marL="9525" marR="9525" marT="952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81722701"/>
                  </a:ext>
                </a:extLst>
              </a:tr>
              <a:tr h="460851">
                <a:tc>
                  <a:txBody>
                    <a:bodyPr/>
                    <a:lstStyle/>
                    <a:p>
                      <a:pPr algn="l" fontAlgn="t"/>
                      <a:r>
                        <a:rPr lang="en-AU" sz="1400" b="1" i="0" u="none" strike="noStrike" dirty="0">
                          <a:solidFill>
                            <a:srgbClr val="000000"/>
                          </a:solidFill>
                          <a:effectLst/>
                          <a:latin typeface="Arial" panose="020B0604020202020204" pitchFamily="34" charset="0"/>
                        </a:rPr>
                        <a:t>W1 Single person (female,35; male,40)</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n-AU" sz="1400" b="1" i="0" u="none" strike="noStrike">
                          <a:solidFill>
                            <a:srgbClr val="000000"/>
                          </a:solidFill>
                          <a:effectLst/>
                          <a:latin typeface="Arial" panose="020B0604020202020204" pitchFamily="34" charset="0"/>
                        </a:rPr>
                        <a:t>U1 Single person (female,35; male,40)</a:t>
                      </a:r>
                    </a:p>
                  </a:txBody>
                  <a:tcPr marL="9525" marR="9525" marT="9525"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277302912"/>
                  </a:ext>
                </a:extLst>
              </a:tr>
              <a:tr h="460851">
                <a:tc>
                  <a:txBody>
                    <a:bodyPr/>
                    <a:lstStyle/>
                    <a:p>
                      <a:pPr algn="l" fontAlgn="t"/>
                      <a:r>
                        <a:rPr lang="en-AU" sz="1400" b="1" i="0" u="none" strike="noStrike">
                          <a:solidFill>
                            <a:srgbClr val="000000"/>
                          </a:solidFill>
                          <a:effectLst/>
                          <a:latin typeface="Arial" panose="020B0604020202020204" pitchFamily="34" charset="0"/>
                        </a:rPr>
                        <a:t>W2 Couple (M,40 &amp; F,35) without children</a:t>
                      </a:r>
                    </a:p>
                  </a:txBody>
                  <a:tcPr marL="9525" marR="9525" marT="9525" marB="0">
                    <a:lnL>
                      <a:noFill/>
                    </a:lnL>
                    <a:lnR>
                      <a:noFill/>
                    </a:lnR>
                    <a:lnT>
                      <a:noFill/>
                    </a:lnT>
                    <a:lnB>
                      <a:noFill/>
                    </a:lnB>
                  </a:tcPr>
                </a:tc>
                <a:tc>
                  <a:txBody>
                    <a:bodyPr/>
                    <a:lstStyle/>
                    <a:p>
                      <a:pPr algn="l" fontAlgn="t"/>
                      <a:r>
                        <a:rPr lang="en-AU" sz="1400" b="1" i="0" u="none" strike="noStrike" dirty="0">
                          <a:solidFill>
                            <a:srgbClr val="000000"/>
                          </a:solidFill>
                          <a:effectLst/>
                          <a:latin typeface="Arial" panose="020B0604020202020204" pitchFamily="34" charset="0"/>
                        </a:rPr>
                        <a:t>U2 Couple (M,40 &amp; F,35) without children</a:t>
                      </a:r>
                    </a:p>
                  </a:txBody>
                  <a:tcPr marL="9525" marR="9525" marT="9525" marB="0">
                    <a:lnL>
                      <a:noFill/>
                    </a:lnL>
                    <a:lnR>
                      <a:noFill/>
                    </a:lnR>
                    <a:lnT>
                      <a:noFill/>
                    </a:lnT>
                    <a:lnB>
                      <a:noFill/>
                    </a:lnB>
                  </a:tcPr>
                </a:tc>
                <a:extLst>
                  <a:ext uri="{0D108BD9-81ED-4DB2-BD59-A6C34878D82A}">
                    <a16:rowId xmlns="" xmlns:a16="http://schemas.microsoft.com/office/drawing/2014/main" val="479174989"/>
                  </a:ext>
                </a:extLst>
              </a:tr>
              <a:tr h="460851">
                <a:tc>
                  <a:txBody>
                    <a:bodyPr/>
                    <a:lstStyle/>
                    <a:p>
                      <a:pPr algn="l" fontAlgn="t"/>
                      <a:r>
                        <a:rPr lang="en-AU" sz="1400" b="1" i="0" u="none" strike="noStrike" dirty="0">
                          <a:solidFill>
                            <a:srgbClr val="000000"/>
                          </a:solidFill>
                          <a:effectLst/>
                          <a:latin typeface="Arial" panose="020B0604020202020204" pitchFamily="34" charset="0"/>
                        </a:rPr>
                        <a:t>W3 Couple as above with </a:t>
                      </a:r>
                      <a:r>
                        <a:rPr lang="en-AU" sz="1400" b="1" i="0" u="none" strike="noStrike" dirty="0">
                          <a:solidFill>
                            <a:srgbClr val="FF0000"/>
                          </a:solidFill>
                          <a:effectLst/>
                          <a:latin typeface="Arial" panose="020B0604020202020204" pitchFamily="34" charset="0"/>
                        </a:rPr>
                        <a:t>girl,6</a:t>
                      </a:r>
                    </a:p>
                  </a:txBody>
                  <a:tcPr marL="9525" marR="9525" marT="9525" marB="0">
                    <a:lnL>
                      <a:noFill/>
                    </a:lnL>
                    <a:lnR>
                      <a:noFill/>
                    </a:lnR>
                    <a:lnT>
                      <a:noFill/>
                    </a:lnT>
                    <a:lnB>
                      <a:noFill/>
                    </a:lnB>
                  </a:tcPr>
                </a:tc>
                <a:tc>
                  <a:txBody>
                    <a:bodyPr/>
                    <a:lstStyle/>
                    <a:p>
                      <a:pPr algn="l" fontAlgn="t"/>
                      <a:r>
                        <a:rPr lang="en-AU" sz="1400" b="1" i="0" u="none" strike="noStrike" dirty="0">
                          <a:solidFill>
                            <a:srgbClr val="000000"/>
                          </a:solidFill>
                          <a:effectLst/>
                          <a:latin typeface="Arial" panose="020B0604020202020204" pitchFamily="34" charset="0"/>
                        </a:rPr>
                        <a:t>U3 Couple as above with </a:t>
                      </a:r>
                      <a:r>
                        <a:rPr lang="en-AU" sz="1400" b="1" i="0" u="none" strike="noStrike" dirty="0">
                          <a:solidFill>
                            <a:srgbClr val="FF0000"/>
                          </a:solidFill>
                          <a:effectLst/>
                          <a:latin typeface="Arial" panose="020B0604020202020204" pitchFamily="34" charset="0"/>
                        </a:rPr>
                        <a:t>girl,6</a:t>
                      </a:r>
                    </a:p>
                  </a:txBody>
                  <a:tcPr marL="9525" marR="9525" marT="9525" marB="0">
                    <a:lnL>
                      <a:noFill/>
                    </a:lnL>
                    <a:lnR>
                      <a:noFill/>
                    </a:lnR>
                    <a:lnT>
                      <a:noFill/>
                    </a:lnT>
                    <a:lnB>
                      <a:noFill/>
                    </a:lnB>
                  </a:tcPr>
                </a:tc>
                <a:extLst>
                  <a:ext uri="{0D108BD9-81ED-4DB2-BD59-A6C34878D82A}">
                    <a16:rowId xmlns="" xmlns:a16="http://schemas.microsoft.com/office/drawing/2014/main" val="2375787038"/>
                  </a:ext>
                </a:extLst>
              </a:tr>
              <a:tr h="529979">
                <a:tc>
                  <a:txBody>
                    <a:bodyPr/>
                    <a:lstStyle/>
                    <a:p>
                      <a:pPr algn="l" fontAlgn="t"/>
                      <a:r>
                        <a:rPr lang="en-AU" sz="1400" b="1" i="0" u="none" strike="noStrike" dirty="0">
                          <a:solidFill>
                            <a:srgbClr val="000000"/>
                          </a:solidFill>
                          <a:effectLst/>
                          <a:latin typeface="Arial" panose="020B0604020202020204" pitchFamily="34" charset="0"/>
                        </a:rPr>
                        <a:t>W4 Couple as above with </a:t>
                      </a:r>
                      <a:r>
                        <a:rPr lang="en-AU" sz="1400" b="1" i="0" u="none" strike="noStrike" dirty="0">
                          <a:solidFill>
                            <a:srgbClr val="FF0000"/>
                          </a:solidFill>
                          <a:effectLst/>
                          <a:latin typeface="Arial" panose="020B0604020202020204" pitchFamily="34" charset="0"/>
                        </a:rPr>
                        <a:t>girl, 6 and boy, 10</a:t>
                      </a:r>
                    </a:p>
                  </a:txBody>
                  <a:tcPr marL="9525" marR="9525" marT="9525" marB="0">
                    <a:lnL>
                      <a:noFill/>
                    </a:lnL>
                    <a:lnR>
                      <a:noFill/>
                    </a:lnR>
                    <a:lnT>
                      <a:noFill/>
                    </a:lnT>
                    <a:lnB>
                      <a:noFill/>
                    </a:lnB>
                  </a:tcPr>
                </a:tc>
                <a:tc>
                  <a:txBody>
                    <a:bodyPr/>
                    <a:lstStyle/>
                    <a:p>
                      <a:pPr algn="l" fontAlgn="t"/>
                      <a:r>
                        <a:rPr lang="en-AU" sz="1400" b="1" i="0" u="none" strike="noStrike" dirty="0">
                          <a:solidFill>
                            <a:srgbClr val="000000"/>
                          </a:solidFill>
                          <a:effectLst/>
                          <a:latin typeface="Arial" panose="020B0604020202020204" pitchFamily="34" charset="0"/>
                        </a:rPr>
                        <a:t>U4 Couple as above with </a:t>
                      </a:r>
                      <a:r>
                        <a:rPr lang="en-AU" sz="1400" b="1" i="0" u="none" strike="noStrike" dirty="0">
                          <a:solidFill>
                            <a:srgbClr val="FF0000"/>
                          </a:solidFill>
                          <a:effectLst/>
                          <a:latin typeface="Arial" panose="020B0604020202020204" pitchFamily="34" charset="0"/>
                        </a:rPr>
                        <a:t>girl,6 and boy,10</a:t>
                      </a:r>
                    </a:p>
                  </a:txBody>
                  <a:tcPr marL="9525" marR="9525" marT="9525" marB="0">
                    <a:lnL>
                      <a:noFill/>
                    </a:lnL>
                    <a:lnR>
                      <a:noFill/>
                    </a:lnR>
                    <a:lnT>
                      <a:noFill/>
                    </a:lnT>
                    <a:lnB>
                      <a:noFill/>
                    </a:lnB>
                  </a:tcPr>
                </a:tc>
                <a:extLst>
                  <a:ext uri="{0D108BD9-81ED-4DB2-BD59-A6C34878D82A}">
                    <a16:rowId xmlns="" xmlns:a16="http://schemas.microsoft.com/office/drawing/2014/main" val="2805564034"/>
                  </a:ext>
                </a:extLst>
              </a:tr>
              <a:tr h="483894">
                <a:tc>
                  <a:txBody>
                    <a:bodyPr/>
                    <a:lstStyle/>
                    <a:p>
                      <a:pPr algn="l" fontAlgn="t"/>
                      <a:r>
                        <a:rPr lang="en-AU" sz="1400" b="1" i="0" u="none" strike="noStrike" dirty="0">
                          <a:solidFill>
                            <a:srgbClr val="000000"/>
                          </a:solidFill>
                          <a:effectLst/>
                          <a:latin typeface="Arial" panose="020B0604020202020204" pitchFamily="34" charset="0"/>
                        </a:rPr>
                        <a:t>W5 Sole parent (F,35) with </a:t>
                      </a:r>
                      <a:r>
                        <a:rPr lang="en-AU" sz="1400" b="1" i="0" u="none" strike="noStrike" dirty="0">
                          <a:solidFill>
                            <a:srgbClr val="FF0000"/>
                          </a:solidFill>
                          <a:effectLst/>
                          <a:latin typeface="Arial" panose="020B0604020202020204" pitchFamily="34" charset="0"/>
                        </a:rPr>
                        <a:t>girl,6</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r>
                        <a:rPr lang="en-AU" sz="1400" b="1" i="0" u="none" strike="noStrike" dirty="0">
                          <a:solidFill>
                            <a:srgbClr val="000000"/>
                          </a:solidFill>
                          <a:effectLst/>
                          <a:latin typeface="Arial" panose="020B0604020202020204" pitchFamily="34" charset="0"/>
                        </a:rPr>
                        <a:t>U5 Sole parent (F,35) with </a:t>
                      </a:r>
                      <a:r>
                        <a:rPr lang="en-AU" sz="1400" b="1" i="0" u="none" strike="noStrike" dirty="0">
                          <a:solidFill>
                            <a:srgbClr val="FF0000"/>
                          </a:solidFill>
                          <a:effectLst/>
                          <a:latin typeface="Arial" panose="020B0604020202020204" pitchFamily="34" charset="0"/>
                        </a:rPr>
                        <a:t>girl,6</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462036328"/>
                  </a:ext>
                </a:extLst>
              </a:tr>
            </a:tbl>
          </a:graphicData>
        </a:graphic>
      </p:graphicFrame>
    </p:spTree>
    <p:extLst>
      <p:ext uri="{BB962C8B-B14F-4D97-AF65-F5344CB8AC3E}">
        <p14:creationId xmlns:p14="http://schemas.microsoft.com/office/powerpoint/2010/main" val="1454441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F670E7-CC53-4090-95A6-2CAB93E39F4A}"/>
              </a:ext>
            </a:extLst>
          </p:cNvPr>
          <p:cNvSpPr>
            <a:spLocks noGrp="1"/>
          </p:cNvSpPr>
          <p:nvPr>
            <p:ph type="title"/>
          </p:nvPr>
        </p:nvSpPr>
        <p:spPr>
          <a:xfrm>
            <a:off x="468313" y="188640"/>
            <a:ext cx="8208962" cy="307777"/>
          </a:xfrm>
        </p:spPr>
        <p:txBody>
          <a:bodyPr/>
          <a:lstStyle/>
          <a:p>
            <a:r>
              <a:rPr lang="en-AU" sz="2000" dirty="0"/>
              <a:t>Some Key Practical Issues </a:t>
            </a:r>
          </a:p>
        </p:txBody>
      </p:sp>
      <p:sp>
        <p:nvSpPr>
          <p:cNvPr id="3" name="Text Placeholder 2">
            <a:extLst>
              <a:ext uri="{FF2B5EF4-FFF2-40B4-BE49-F238E27FC236}">
                <a16:creationId xmlns="" xmlns:a16="http://schemas.microsoft.com/office/drawing/2014/main" id="{2377FD57-9BB1-4BDF-B165-72D345E68A2F}"/>
              </a:ext>
            </a:extLst>
          </p:cNvPr>
          <p:cNvSpPr>
            <a:spLocks noGrp="1"/>
          </p:cNvSpPr>
          <p:nvPr>
            <p:ph type="body" idx="10"/>
          </p:nvPr>
        </p:nvSpPr>
        <p:spPr>
          <a:xfrm>
            <a:off x="468313" y="1196752"/>
            <a:ext cx="8208962" cy="4752528"/>
          </a:xfrm>
        </p:spPr>
        <p:txBody>
          <a:bodyPr/>
          <a:lstStyle/>
          <a:p>
            <a:pPr>
              <a:lnSpc>
                <a:spcPct val="150000"/>
              </a:lnSpc>
              <a:spcAft>
                <a:spcPts val="0"/>
              </a:spcAft>
              <a:buClr>
                <a:srgbClr val="FF0000"/>
              </a:buClr>
              <a:buFont typeface="Arial" panose="020B0604020202020204" pitchFamily="34" charset="0"/>
              <a:buChar char="•"/>
              <a:defRPr/>
            </a:pPr>
            <a:r>
              <a:rPr lang="en-US" altLang="en-US" sz="1400" b="1" dirty="0">
                <a:latin typeface="Arial" charset="0"/>
                <a:cs typeface="Arial" charset="0"/>
              </a:rPr>
              <a:t>Difficulty encountered </a:t>
            </a:r>
            <a:r>
              <a:rPr lang="en-US" altLang="en-US" sz="1400" b="1" dirty="0">
                <a:solidFill>
                  <a:srgbClr val="FF0000"/>
                </a:solidFill>
                <a:latin typeface="Arial" charset="0"/>
                <a:cs typeface="Arial" charset="0"/>
              </a:rPr>
              <a:t>recruiting for focus groups</a:t>
            </a:r>
            <a:endParaRPr lang="en-US" altLang="en-US" sz="1400" b="1" dirty="0">
              <a:latin typeface="Arial" charset="0"/>
              <a:cs typeface="Arial" charset="0"/>
            </a:endParaRPr>
          </a:p>
          <a:p>
            <a:pPr>
              <a:lnSpc>
                <a:spcPct val="150000"/>
              </a:lnSpc>
              <a:spcAft>
                <a:spcPts val="0"/>
              </a:spcAft>
              <a:buClr>
                <a:srgbClr val="FF0000"/>
              </a:buClr>
              <a:buFont typeface="Arial" panose="020B0604020202020204" pitchFamily="34" charset="0"/>
              <a:buChar char="•"/>
              <a:defRPr/>
            </a:pPr>
            <a:r>
              <a:rPr lang="en-US" altLang="en-US" sz="1400" b="1" dirty="0">
                <a:latin typeface="Arial" charset="0"/>
                <a:cs typeface="Arial" charset="0"/>
              </a:rPr>
              <a:t>Setting </a:t>
            </a:r>
            <a:r>
              <a:rPr lang="en-US" altLang="en-US" sz="1400" b="1" dirty="0">
                <a:solidFill>
                  <a:srgbClr val="FF0000"/>
                </a:solidFill>
                <a:latin typeface="Arial" charset="0"/>
                <a:cs typeface="Arial" charset="0"/>
              </a:rPr>
              <a:t>item lifetimes</a:t>
            </a:r>
            <a:endParaRPr lang="en-US" altLang="en-US" sz="1400" b="1" dirty="0">
              <a:latin typeface="Arial" charset="0"/>
              <a:cs typeface="Arial" charset="0"/>
            </a:endParaRPr>
          </a:p>
          <a:p>
            <a:pPr>
              <a:lnSpc>
                <a:spcPct val="150000"/>
              </a:lnSpc>
              <a:spcAft>
                <a:spcPts val="0"/>
              </a:spcAft>
              <a:buClr>
                <a:srgbClr val="FF0000"/>
              </a:buClr>
              <a:buFont typeface="Arial" panose="020B0604020202020204" pitchFamily="34" charset="0"/>
              <a:buChar char="•"/>
              <a:defRPr/>
            </a:pPr>
            <a:r>
              <a:rPr lang="en-US" altLang="en-US" sz="1400" b="1" dirty="0">
                <a:latin typeface="Arial" charset="0"/>
                <a:cs typeface="Arial" charset="0"/>
              </a:rPr>
              <a:t>Importance of the assumptions underlying </a:t>
            </a:r>
            <a:r>
              <a:rPr lang="en-US" altLang="en-US" sz="1400" b="1" dirty="0">
                <a:solidFill>
                  <a:srgbClr val="FF0000"/>
                </a:solidFill>
                <a:latin typeface="Arial" charset="0"/>
                <a:cs typeface="Arial" charset="0"/>
              </a:rPr>
              <a:t>child care costs</a:t>
            </a:r>
            <a:endParaRPr lang="en-US" altLang="en-US" sz="1400" b="1" dirty="0">
              <a:latin typeface="Arial" charset="0"/>
              <a:cs typeface="Arial" charset="0"/>
            </a:endParaRPr>
          </a:p>
          <a:p>
            <a:pPr>
              <a:lnSpc>
                <a:spcPct val="150000"/>
              </a:lnSpc>
              <a:spcAft>
                <a:spcPts val="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Inclusion of a car?</a:t>
            </a:r>
            <a:r>
              <a:rPr lang="en-US" altLang="en-US" sz="1400" b="1" dirty="0">
                <a:latin typeface="Arial" charset="0"/>
                <a:cs typeface="Arial" charset="0"/>
              </a:rPr>
              <a:t> </a:t>
            </a:r>
          </a:p>
          <a:p>
            <a:pPr>
              <a:lnSpc>
                <a:spcPct val="150000"/>
              </a:lnSpc>
              <a:spcAft>
                <a:spcPts val="0"/>
              </a:spcAft>
              <a:buClr>
                <a:srgbClr val="FF0000"/>
              </a:buClr>
              <a:buFont typeface="Arial" panose="020B0604020202020204" pitchFamily="34" charset="0"/>
              <a:buChar char="•"/>
              <a:defRPr/>
            </a:pPr>
            <a:r>
              <a:rPr lang="en-US" altLang="en-US" sz="1400" b="1" dirty="0">
                <a:latin typeface="Arial" charset="0"/>
                <a:cs typeface="Arial" charset="0"/>
              </a:rPr>
              <a:t>Variation in </a:t>
            </a:r>
            <a:r>
              <a:rPr lang="en-US" altLang="en-US" sz="1400" b="1" dirty="0">
                <a:solidFill>
                  <a:srgbClr val="FF0000"/>
                </a:solidFill>
                <a:latin typeface="Arial" charset="0"/>
                <a:cs typeface="Arial" charset="0"/>
              </a:rPr>
              <a:t>housing costs</a:t>
            </a:r>
            <a:endParaRPr lang="en-US" altLang="en-US" sz="1400" b="1" dirty="0">
              <a:latin typeface="Arial" charset="0"/>
              <a:cs typeface="Arial" charset="0"/>
            </a:endParaRPr>
          </a:p>
          <a:p>
            <a:pPr>
              <a:lnSpc>
                <a:spcPct val="150000"/>
              </a:lnSpc>
              <a:spcAft>
                <a:spcPts val="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Drawing on past experience</a:t>
            </a:r>
            <a:r>
              <a:rPr lang="en-US" altLang="en-US" sz="1400" b="1" dirty="0">
                <a:latin typeface="Arial" charset="0"/>
                <a:cs typeface="Arial" charset="0"/>
              </a:rPr>
              <a:t> to revise the previous budgets</a:t>
            </a:r>
          </a:p>
          <a:p>
            <a:pPr>
              <a:lnSpc>
                <a:spcPct val="150000"/>
              </a:lnSpc>
              <a:spcAft>
                <a:spcPts val="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Finalising the new budgets</a:t>
            </a:r>
            <a:r>
              <a:rPr lang="en-US" altLang="en-US" sz="1400" b="1" dirty="0">
                <a:latin typeface="Arial" charset="0"/>
                <a:cs typeface="Arial" charset="0"/>
              </a:rPr>
              <a:t>: achieving external validity and internal consistency </a:t>
            </a:r>
          </a:p>
          <a:p>
            <a:pPr>
              <a:spcAft>
                <a:spcPts val="0"/>
              </a:spcAft>
              <a:buClr>
                <a:srgbClr val="FF0000"/>
              </a:buClr>
              <a:buFont typeface="Arial" panose="020B0604020202020204" pitchFamily="34" charset="0"/>
              <a:buChar char="•"/>
              <a:defRPr/>
            </a:pPr>
            <a:r>
              <a:rPr lang="en-US" altLang="en-US" sz="1400" b="1" dirty="0">
                <a:solidFill>
                  <a:srgbClr val="FF0000"/>
                </a:solidFill>
                <a:latin typeface="Arial" charset="0"/>
                <a:cs typeface="Arial" charset="0"/>
              </a:rPr>
              <a:t>Moving from the low-paid to the unemployed budgets</a:t>
            </a:r>
            <a:r>
              <a:rPr lang="en-US" altLang="en-US" sz="1400" b="1" dirty="0">
                <a:latin typeface="Arial" charset="0"/>
                <a:cs typeface="Arial" charset="0"/>
              </a:rPr>
              <a:t> involved a combination of: removing items; lowering item quality; cutting costs (e.g. by extending lifetimes and/or increased reliance on Home-brand items); reducing frequencies – but budgets still had to be consistent with the MIHL standard</a:t>
            </a:r>
          </a:p>
          <a:p>
            <a:endParaRPr lang="en-AU" dirty="0"/>
          </a:p>
        </p:txBody>
      </p:sp>
    </p:spTree>
    <p:extLst>
      <p:ext uri="{BB962C8B-B14F-4D97-AF65-F5344CB8AC3E}">
        <p14:creationId xmlns:p14="http://schemas.microsoft.com/office/powerpoint/2010/main" val="230397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F670E7-CC53-4090-95A6-2CAB93E39F4A}"/>
              </a:ext>
            </a:extLst>
          </p:cNvPr>
          <p:cNvSpPr>
            <a:spLocks noGrp="1"/>
          </p:cNvSpPr>
          <p:nvPr>
            <p:ph type="title"/>
          </p:nvPr>
        </p:nvSpPr>
        <p:spPr>
          <a:xfrm>
            <a:off x="468313" y="188640"/>
            <a:ext cx="8208962" cy="307777"/>
          </a:xfrm>
        </p:spPr>
        <p:txBody>
          <a:bodyPr/>
          <a:lstStyle/>
          <a:p>
            <a:r>
              <a:rPr lang="en-AU" sz="2000" dirty="0"/>
              <a:t>Setting Dwelling Types and Location</a:t>
            </a:r>
          </a:p>
        </p:txBody>
      </p:sp>
      <p:sp>
        <p:nvSpPr>
          <p:cNvPr id="3" name="Text Placeholder 2">
            <a:extLst>
              <a:ext uri="{FF2B5EF4-FFF2-40B4-BE49-F238E27FC236}">
                <a16:creationId xmlns="" xmlns:a16="http://schemas.microsoft.com/office/drawing/2014/main" id="{2377FD57-9BB1-4BDF-B165-72D345E68A2F}"/>
              </a:ext>
            </a:extLst>
          </p:cNvPr>
          <p:cNvSpPr>
            <a:spLocks noGrp="1"/>
          </p:cNvSpPr>
          <p:nvPr>
            <p:ph type="body" idx="10"/>
          </p:nvPr>
        </p:nvSpPr>
        <p:spPr>
          <a:xfrm>
            <a:off x="468313" y="1340768"/>
            <a:ext cx="8208962" cy="4752528"/>
          </a:xfrm>
        </p:spPr>
        <p:txBody>
          <a:bodyPr/>
          <a:lstStyle/>
          <a:p>
            <a:pPr marL="0" indent="0">
              <a:spcAft>
                <a:spcPts val="0"/>
              </a:spcAft>
              <a:buClr>
                <a:srgbClr val="FF0000"/>
              </a:buClr>
              <a:defRPr/>
            </a:pPr>
            <a:endParaRPr lang="en-US" altLang="en-US" sz="1400" b="1" dirty="0">
              <a:latin typeface="Arial" charset="0"/>
              <a:cs typeface="Arial" charset="0"/>
            </a:endParaRPr>
          </a:p>
          <a:p>
            <a:endParaRPr lang="en-AU" dirty="0"/>
          </a:p>
        </p:txBody>
      </p:sp>
      <p:graphicFrame>
        <p:nvGraphicFramePr>
          <p:cNvPr id="4" name="Table 3">
            <a:extLst>
              <a:ext uri="{FF2B5EF4-FFF2-40B4-BE49-F238E27FC236}">
                <a16:creationId xmlns="" xmlns:a16="http://schemas.microsoft.com/office/drawing/2014/main" id="{6FFA78FD-E473-416B-A420-645AA80E5DAA}"/>
              </a:ext>
            </a:extLst>
          </p:cNvPr>
          <p:cNvGraphicFramePr>
            <a:graphicFrameLocks noGrp="1"/>
          </p:cNvGraphicFramePr>
          <p:nvPr>
            <p:extLst>
              <p:ext uri="{D42A27DB-BD31-4B8C-83A1-F6EECF244321}">
                <p14:modId xmlns:p14="http://schemas.microsoft.com/office/powerpoint/2010/main" val="3735349716"/>
              </p:ext>
            </p:extLst>
          </p:nvPr>
        </p:nvGraphicFramePr>
        <p:xfrm>
          <a:off x="810870" y="1661136"/>
          <a:ext cx="7649562" cy="2569540"/>
        </p:xfrm>
        <a:graphic>
          <a:graphicData uri="http://schemas.openxmlformats.org/drawingml/2006/table">
            <a:tbl>
              <a:tblPr/>
              <a:tblGrid>
                <a:gridCol w="3545106">
                  <a:extLst>
                    <a:ext uri="{9D8B030D-6E8A-4147-A177-3AD203B41FA5}">
                      <a16:colId xmlns="" xmlns:a16="http://schemas.microsoft.com/office/drawing/2014/main" val="3094257709"/>
                    </a:ext>
                  </a:extLst>
                </a:gridCol>
                <a:gridCol w="2088232">
                  <a:extLst>
                    <a:ext uri="{9D8B030D-6E8A-4147-A177-3AD203B41FA5}">
                      <a16:colId xmlns="" xmlns:a16="http://schemas.microsoft.com/office/drawing/2014/main" val="3468699680"/>
                    </a:ext>
                  </a:extLst>
                </a:gridCol>
                <a:gridCol w="2016224">
                  <a:extLst>
                    <a:ext uri="{9D8B030D-6E8A-4147-A177-3AD203B41FA5}">
                      <a16:colId xmlns="" xmlns:a16="http://schemas.microsoft.com/office/drawing/2014/main" val="3409282151"/>
                    </a:ext>
                  </a:extLst>
                </a:gridCol>
              </a:tblGrid>
              <a:tr h="426659">
                <a:tc>
                  <a:txBody>
                    <a:bodyPr/>
                    <a:lstStyle/>
                    <a:p>
                      <a:pPr algn="l" fontAlgn="ctr"/>
                      <a:r>
                        <a:rPr lang="en-AU" sz="1400" b="1" i="0" u="none" strike="noStrike" dirty="0">
                          <a:solidFill>
                            <a:srgbClr val="000000"/>
                          </a:solidFill>
                          <a:effectLst/>
                          <a:latin typeface="Arial" panose="020B0604020202020204" pitchFamily="34" charset="0"/>
                        </a:rPr>
                        <a:t>Family type</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1400" b="1" i="0" u="none" strike="noStrike" dirty="0">
                          <a:solidFill>
                            <a:srgbClr val="000000"/>
                          </a:solidFill>
                          <a:effectLst/>
                          <a:latin typeface="Arial" panose="020B0604020202020204" pitchFamily="34" charset="0"/>
                        </a:rPr>
                        <a:t>Low-paid working families</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1400" b="1" i="0" u="none" strike="noStrike" dirty="0">
                          <a:solidFill>
                            <a:srgbClr val="000000"/>
                          </a:solidFill>
                          <a:effectLst/>
                          <a:latin typeface="Arial" panose="020B0604020202020204" pitchFamily="34" charset="0"/>
                        </a:rPr>
                        <a:t>Unemployed families</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553588560"/>
                  </a:ext>
                </a:extLst>
              </a:tr>
              <a:tr h="426659">
                <a:tc>
                  <a:txBody>
                    <a:bodyPr/>
                    <a:lstStyle/>
                    <a:p>
                      <a:pPr algn="l" fontAlgn="ctr"/>
                      <a:r>
                        <a:rPr lang="en-AU" sz="1400" b="1" i="0" u="none" strike="noStrike" dirty="0">
                          <a:solidFill>
                            <a:srgbClr val="000000"/>
                          </a:solidFill>
                          <a:effectLst/>
                          <a:latin typeface="Arial" panose="020B0604020202020204" pitchFamily="34" charset="0"/>
                        </a:rPr>
                        <a:t>Single person</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AU" sz="1400" b="1" i="0" u="none" strike="noStrike" dirty="0">
                          <a:solidFill>
                            <a:srgbClr val="000000"/>
                          </a:solidFill>
                          <a:effectLst/>
                          <a:latin typeface="Arial" panose="020B0604020202020204" pitchFamily="34" charset="0"/>
                        </a:rPr>
                        <a:t>1BRU, (LQ+M)/2, AMCC</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AU" sz="1400" b="1" i="0" u="none" strike="noStrike">
                          <a:solidFill>
                            <a:srgbClr val="000000"/>
                          </a:solidFill>
                          <a:effectLst/>
                          <a:latin typeface="Arial" panose="020B0604020202020204" pitchFamily="34" charset="0"/>
                        </a:rPr>
                        <a:t>1BRU, LQ, AOCC</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536977677"/>
                  </a:ext>
                </a:extLst>
              </a:tr>
              <a:tr h="426659">
                <a:tc>
                  <a:txBody>
                    <a:bodyPr/>
                    <a:lstStyle/>
                    <a:p>
                      <a:pPr algn="l" fontAlgn="ctr"/>
                      <a:r>
                        <a:rPr lang="en-AU" sz="1400" b="1" i="0" u="none" strike="noStrike" dirty="0">
                          <a:solidFill>
                            <a:srgbClr val="000000"/>
                          </a:solidFill>
                          <a:effectLst/>
                          <a:latin typeface="Arial" panose="020B0604020202020204" pitchFamily="34" charset="0"/>
                        </a:rPr>
                        <a:t>Couple without children</a:t>
                      </a:r>
                    </a:p>
                  </a:txBody>
                  <a:tcPr marL="9525" marR="9525" marT="9525" marB="0" anchor="ctr">
                    <a:lnL>
                      <a:noFill/>
                    </a:lnL>
                    <a:lnR>
                      <a:noFill/>
                    </a:lnR>
                    <a:lnT>
                      <a:noFill/>
                    </a:lnT>
                    <a:lnB>
                      <a:noFill/>
                    </a:lnB>
                  </a:tcPr>
                </a:tc>
                <a:tc>
                  <a:txBody>
                    <a:bodyPr/>
                    <a:lstStyle/>
                    <a:p>
                      <a:pPr algn="l" fontAlgn="ctr"/>
                      <a:r>
                        <a:rPr lang="en-AU" sz="1400" b="1" i="0" u="none" strike="noStrike" dirty="0">
                          <a:solidFill>
                            <a:srgbClr val="000000"/>
                          </a:solidFill>
                          <a:effectLst/>
                          <a:latin typeface="Arial" panose="020B0604020202020204" pitchFamily="34" charset="0"/>
                        </a:rPr>
                        <a:t>2BRU, (LQ+M)/2, AMCC</a:t>
                      </a:r>
                    </a:p>
                  </a:txBody>
                  <a:tcPr marL="9525" marR="9525" marT="9525" marB="0" anchor="ctr">
                    <a:lnL>
                      <a:noFill/>
                    </a:lnL>
                    <a:lnR>
                      <a:noFill/>
                    </a:lnR>
                    <a:lnT>
                      <a:noFill/>
                    </a:lnT>
                    <a:lnB>
                      <a:noFill/>
                    </a:lnB>
                  </a:tcPr>
                </a:tc>
                <a:tc>
                  <a:txBody>
                    <a:bodyPr/>
                    <a:lstStyle/>
                    <a:p>
                      <a:pPr algn="ctr" fontAlgn="ctr"/>
                      <a:r>
                        <a:rPr lang="en-AU" sz="1400" b="1" i="0" u="none" strike="noStrike" dirty="0">
                          <a:solidFill>
                            <a:srgbClr val="000000"/>
                          </a:solidFill>
                          <a:effectLst/>
                          <a:latin typeface="Arial" panose="020B0604020202020204" pitchFamily="34" charset="0"/>
                        </a:rPr>
                        <a:t>2BRU, LQ, AOCC</a:t>
                      </a:r>
                    </a:p>
                  </a:txBody>
                  <a:tcPr marL="9525" marR="9525" marT="9525" marB="0" anchor="ctr">
                    <a:lnL>
                      <a:noFill/>
                    </a:lnL>
                    <a:lnR>
                      <a:noFill/>
                    </a:lnR>
                    <a:lnT>
                      <a:noFill/>
                    </a:lnT>
                    <a:lnB>
                      <a:noFill/>
                    </a:lnB>
                  </a:tcPr>
                </a:tc>
                <a:extLst>
                  <a:ext uri="{0D108BD9-81ED-4DB2-BD59-A6C34878D82A}">
                    <a16:rowId xmlns="" xmlns:a16="http://schemas.microsoft.com/office/drawing/2014/main" val="1491758481"/>
                  </a:ext>
                </a:extLst>
              </a:tr>
              <a:tr h="426659">
                <a:tc>
                  <a:txBody>
                    <a:bodyPr/>
                    <a:lstStyle/>
                    <a:p>
                      <a:pPr algn="l" fontAlgn="ctr"/>
                      <a:r>
                        <a:rPr lang="en-AU" sz="1400" b="1" i="0" u="none" strike="noStrike" dirty="0">
                          <a:solidFill>
                            <a:srgbClr val="000000"/>
                          </a:solidFill>
                          <a:effectLst/>
                          <a:latin typeface="Arial" panose="020B0604020202020204" pitchFamily="34" charset="0"/>
                        </a:rPr>
                        <a:t>Couple as above with </a:t>
                      </a:r>
                      <a:r>
                        <a:rPr lang="en-AU" sz="1400" b="1" i="0" u="none" strike="noStrike" dirty="0">
                          <a:solidFill>
                            <a:srgbClr val="FF0000"/>
                          </a:solidFill>
                          <a:effectLst/>
                          <a:latin typeface="Arial" panose="020B0604020202020204" pitchFamily="34" charset="0"/>
                        </a:rPr>
                        <a:t>girl, 6</a:t>
                      </a:r>
                    </a:p>
                  </a:txBody>
                  <a:tcPr marL="9525" marR="9525" marT="9525" marB="0" anchor="ctr">
                    <a:lnL>
                      <a:noFill/>
                    </a:lnL>
                    <a:lnR>
                      <a:noFill/>
                    </a:lnR>
                    <a:lnT>
                      <a:noFill/>
                    </a:lnT>
                    <a:lnB>
                      <a:noFill/>
                    </a:lnB>
                  </a:tcPr>
                </a:tc>
                <a:tc>
                  <a:txBody>
                    <a:bodyPr/>
                    <a:lstStyle/>
                    <a:p>
                      <a:pPr algn="l" fontAlgn="ctr"/>
                      <a:r>
                        <a:rPr lang="en-AU" sz="1400" b="1" i="0" u="none" strike="noStrike">
                          <a:solidFill>
                            <a:srgbClr val="000000"/>
                          </a:solidFill>
                          <a:effectLst/>
                          <a:latin typeface="Arial" panose="020B0604020202020204" pitchFamily="34" charset="0"/>
                        </a:rPr>
                        <a:t>2BRU, (LQ+M)/2, AMCC</a:t>
                      </a:r>
                    </a:p>
                  </a:txBody>
                  <a:tcPr marL="9525" marR="9525" marT="9525" marB="0" anchor="ctr">
                    <a:lnL>
                      <a:noFill/>
                    </a:lnL>
                    <a:lnR>
                      <a:noFill/>
                    </a:lnR>
                    <a:lnT>
                      <a:noFill/>
                    </a:lnT>
                    <a:lnB>
                      <a:noFill/>
                    </a:lnB>
                  </a:tcPr>
                </a:tc>
                <a:tc>
                  <a:txBody>
                    <a:bodyPr/>
                    <a:lstStyle/>
                    <a:p>
                      <a:pPr algn="ctr" fontAlgn="ctr"/>
                      <a:r>
                        <a:rPr lang="en-AU" sz="1400" b="1" i="0" u="none" strike="noStrike" dirty="0">
                          <a:solidFill>
                            <a:srgbClr val="000000"/>
                          </a:solidFill>
                          <a:effectLst/>
                          <a:latin typeface="Arial" panose="020B0604020202020204" pitchFamily="34" charset="0"/>
                        </a:rPr>
                        <a:t>2BRU, LQ, AOCC</a:t>
                      </a:r>
                    </a:p>
                  </a:txBody>
                  <a:tcPr marL="9525" marR="9525" marT="9525" marB="0" anchor="ctr">
                    <a:lnL>
                      <a:noFill/>
                    </a:lnL>
                    <a:lnR>
                      <a:noFill/>
                    </a:lnR>
                    <a:lnT>
                      <a:noFill/>
                    </a:lnT>
                    <a:lnB>
                      <a:noFill/>
                    </a:lnB>
                  </a:tcPr>
                </a:tc>
                <a:extLst>
                  <a:ext uri="{0D108BD9-81ED-4DB2-BD59-A6C34878D82A}">
                    <a16:rowId xmlns="" xmlns:a16="http://schemas.microsoft.com/office/drawing/2014/main" val="2263944425"/>
                  </a:ext>
                </a:extLst>
              </a:tr>
              <a:tr h="426659">
                <a:tc>
                  <a:txBody>
                    <a:bodyPr/>
                    <a:lstStyle/>
                    <a:p>
                      <a:pPr algn="l" fontAlgn="ctr"/>
                      <a:r>
                        <a:rPr lang="en-AU" sz="1400" b="1" i="0" u="none" strike="noStrike" dirty="0">
                          <a:solidFill>
                            <a:srgbClr val="000000"/>
                          </a:solidFill>
                          <a:effectLst/>
                          <a:latin typeface="Arial" panose="020B0604020202020204" pitchFamily="34" charset="0"/>
                        </a:rPr>
                        <a:t>Couple as above with </a:t>
                      </a:r>
                      <a:r>
                        <a:rPr lang="en-AU" sz="1400" b="1" i="0" u="none" strike="noStrike" dirty="0">
                          <a:solidFill>
                            <a:srgbClr val="FF0000"/>
                          </a:solidFill>
                          <a:effectLst/>
                          <a:latin typeface="Arial" panose="020B0604020202020204" pitchFamily="34" charset="0"/>
                        </a:rPr>
                        <a:t>girl, 6 and boy, 10</a:t>
                      </a:r>
                    </a:p>
                  </a:txBody>
                  <a:tcPr marL="9525" marR="9525" marT="9525" marB="0" anchor="ctr">
                    <a:lnL>
                      <a:noFill/>
                    </a:lnL>
                    <a:lnR>
                      <a:noFill/>
                    </a:lnR>
                    <a:lnT>
                      <a:noFill/>
                    </a:lnT>
                    <a:lnB>
                      <a:noFill/>
                    </a:lnB>
                  </a:tcPr>
                </a:tc>
                <a:tc>
                  <a:txBody>
                    <a:bodyPr/>
                    <a:lstStyle/>
                    <a:p>
                      <a:pPr algn="l" fontAlgn="ctr"/>
                      <a:r>
                        <a:rPr lang="en-AU" sz="1400" b="1" i="0" u="none" strike="noStrike" dirty="0">
                          <a:solidFill>
                            <a:srgbClr val="000000"/>
                          </a:solidFill>
                          <a:effectLst/>
                          <a:latin typeface="Arial" panose="020B0604020202020204" pitchFamily="34" charset="0"/>
                        </a:rPr>
                        <a:t>3BRH, (LQ+M)/2, AMCC</a:t>
                      </a:r>
                    </a:p>
                  </a:txBody>
                  <a:tcPr marL="9525" marR="9525" marT="9525" marB="0" anchor="ctr">
                    <a:lnL>
                      <a:noFill/>
                    </a:lnL>
                    <a:lnR>
                      <a:noFill/>
                    </a:lnR>
                    <a:lnT>
                      <a:noFill/>
                    </a:lnT>
                    <a:lnB>
                      <a:noFill/>
                    </a:lnB>
                  </a:tcPr>
                </a:tc>
                <a:tc>
                  <a:txBody>
                    <a:bodyPr/>
                    <a:lstStyle/>
                    <a:p>
                      <a:pPr algn="ctr" fontAlgn="ctr"/>
                      <a:r>
                        <a:rPr lang="en-AU" sz="1400" b="1" i="0" u="none" strike="noStrike" dirty="0">
                          <a:solidFill>
                            <a:srgbClr val="000000"/>
                          </a:solidFill>
                          <a:effectLst/>
                          <a:latin typeface="Arial" panose="020B0604020202020204" pitchFamily="34" charset="0"/>
                        </a:rPr>
                        <a:t>3BRH, LQ, AOCC</a:t>
                      </a:r>
                    </a:p>
                  </a:txBody>
                  <a:tcPr marL="9525" marR="9525" marT="9525" marB="0" anchor="ctr">
                    <a:lnL>
                      <a:noFill/>
                    </a:lnL>
                    <a:lnR>
                      <a:noFill/>
                    </a:lnR>
                    <a:lnT>
                      <a:noFill/>
                    </a:lnT>
                    <a:lnB>
                      <a:noFill/>
                    </a:lnB>
                  </a:tcPr>
                </a:tc>
                <a:extLst>
                  <a:ext uri="{0D108BD9-81ED-4DB2-BD59-A6C34878D82A}">
                    <a16:rowId xmlns="" xmlns:a16="http://schemas.microsoft.com/office/drawing/2014/main" val="1547980690"/>
                  </a:ext>
                </a:extLst>
              </a:tr>
              <a:tr h="426659">
                <a:tc>
                  <a:txBody>
                    <a:bodyPr/>
                    <a:lstStyle/>
                    <a:p>
                      <a:pPr algn="l" fontAlgn="ctr"/>
                      <a:r>
                        <a:rPr lang="en-AU" sz="1400" b="1" i="0" u="none" strike="noStrike" dirty="0">
                          <a:solidFill>
                            <a:srgbClr val="000000"/>
                          </a:solidFill>
                          <a:effectLst/>
                          <a:latin typeface="Arial" panose="020B0604020202020204" pitchFamily="34" charset="0"/>
                        </a:rPr>
                        <a:t>Sole parent with </a:t>
                      </a:r>
                      <a:r>
                        <a:rPr lang="en-AU" sz="1400" b="1" i="0" u="none" strike="noStrike" dirty="0">
                          <a:solidFill>
                            <a:srgbClr val="FF0000"/>
                          </a:solidFill>
                          <a:effectLst/>
                          <a:latin typeface="Arial" panose="020B0604020202020204" pitchFamily="34" charset="0"/>
                        </a:rPr>
                        <a:t>girl,</a:t>
                      </a:r>
                      <a:r>
                        <a:rPr lang="en-AU" sz="1400" b="1" i="0" u="none" strike="noStrike" baseline="0" dirty="0">
                          <a:solidFill>
                            <a:srgbClr val="FF0000"/>
                          </a:solidFill>
                          <a:effectLst/>
                          <a:latin typeface="Arial" panose="020B0604020202020204" pitchFamily="34" charset="0"/>
                        </a:rPr>
                        <a:t> 6</a:t>
                      </a:r>
                      <a:endParaRPr lang="en-AU"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AU" sz="1400" b="1" i="0" u="none" strike="noStrike" dirty="0">
                          <a:solidFill>
                            <a:srgbClr val="000000"/>
                          </a:solidFill>
                          <a:effectLst/>
                          <a:latin typeface="Arial" panose="020B0604020202020204" pitchFamily="34" charset="0"/>
                        </a:rPr>
                        <a:t>2BRU, (LQ+M)/2, AMCC</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AU" sz="1400" b="1" i="0" u="none" strike="noStrike" dirty="0">
                          <a:solidFill>
                            <a:srgbClr val="000000"/>
                          </a:solidFill>
                          <a:effectLst/>
                          <a:latin typeface="Arial" panose="020B0604020202020204" pitchFamily="34" charset="0"/>
                        </a:rPr>
                        <a:t>2BRU, LQ, AOCC</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41925220"/>
                  </a:ext>
                </a:extLst>
              </a:tr>
            </a:tbl>
          </a:graphicData>
        </a:graphic>
      </p:graphicFrame>
      <p:sp>
        <p:nvSpPr>
          <p:cNvPr id="5" name="TextBox 4">
            <a:extLst>
              <a:ext uri="{FF2B5EF4-FFF2-40B4-BE49-F238E27FC236}">
                <a16:creationId xmlns="" xmlns:a16="http://schemas.microsoft.com/office/drawing/2014/main" id="{C0363F35-6404-412A-BC06-E288A9C69DD5}"/>
              </a:ext>
            </a:extLst>
          </p:cNvPr>
          <p:cNvSpPr txBox="1"/>
          <p:nvPr/>
        </p:nvSpPr>
        <p:spPr>
          <a:xfrm>
            <a:off x="863476" y="3814222"/>
            <a:ext cx="7524948" cy="1015663"/>
          </a:xfrm>
          <a:prstGeom prst="rect">
            <a:avLst/>
          </a:prstGeom>
        </p:spPr>
        <p:txBody>
          <a:bodyPr wrap="square" rtlCol="0">
            <a:spAutoFit/>
          </a:bodyPr>
          <a:lstStyle/>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endParaRPr kumimoji="0" lang="en-AU" sz="1000" b="1" i="0" u="none" strike="noStrike" kern="1200" cap="none" spc="0" normalizeH="0" baseline="0" noProof="0" dirty="0">
              <a:ln>
                <a:noFill/>
              </a:ln>
              <a:solidFill>
                <a:schemeClr val="tx1"/>
              </a:solidFill>
              <a:effectLst/>
              <a:uLnTx/>
              <a:uFillTx/>
              <a:latin typeface="+mj-lt"/>
              <a:ea typeface="+mn-ea"/>
              <a:cs typeface="+mn-cs"/>
            </a:endParaRPr>
          </a:p>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endParaRPr kumimoji="0" lang="en-AU" sz="1000" b="1" i="1" u="none" strike="noStrike" kern="1200" cap="none" spc="0" normalizeH="0" baseline="0" noProof="0" dirty="0">
              <a:ln>
                <a:noFill/>
              </a:ln>
              <a:solidFill>
                <a:schemeClr val="tx1"/>
              </a:solidFill>
              <a:effectLst/>
              <a:uLnTx/>
              <a:uFillTx/>
              <a:latin typeface="+mj-lt"/>
              <a:ea typeface="+mn-ea"/>
              <a:cs typeface="+mn-cs"/>
            </a:endParaRPr>
          </a:p>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endParaRPr lang="en-AU" sz="1000" b="1" i="1" dirty="0">
              <a:latin typeface="+mj-lt"/>
              <a:ea typeface="+mn-ea"/>
            </a:endParaRPr>
          </a:p>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r>
              <a:rPr kumimoji="0" lang="en-AU" sz="1000" b="1" i="1" u="none" strike="noStrike" kern="1200" cap="none" spc="0" normalizeH="0" baseline="0" noProof="0" dirty="0">
                <a:ln>
                  <a:noFill/>
                </a:ln>
                <a:solidFill>
                  <a:schemeClr val="tx1"/>
                </a:solidFill>
                <a:effectLst/>
                <a:uLnTx/>
                <a:uFillTx/>
                <a:latin typeface="+mj-lt"/>
                <a:ea typeface="+mn-ea"/>
                <a:cs typeface="+mn-cs"/>
              </a:rPr>
              <a:t>Notes: 1/2/3BRU = 1/2/3–bedroom unit; 3 BRH = 3 bedroom house; LQ = lower quartile rent; M = median rent; </a:t>
            </a:r>
            <a:r>
              <a:rPr lang="en-AU" sz="1000" b="1" i="1" dirty="0">
                <a:latin typeface="+mj-lt"/>
                <a:ea typeface="+mn-ea"/>
              </a:rPr>
              <a:t>AMCC</a:t>
            </a:r>
          </a:p>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r>
              <a:rPr lang="en-AU" sz="1000" b="1" i="1" dirty="0">
                <a:latin typeface="+mj-lt"/>
                <a:ea typeface="+mn-ea"/>
              </a:rPr>
              <a:t>=Average for middle suburbs in Sydney, Brisbane and Melbourne; AOCC = Average for outer suburbs in Sydney,</a:t>
            </a:r>
          </a:p>
          <a:p>
            <a:pPr marL="342900" marR="0" indent="-342900" algn="just" defTabSz="914400" rtl="0" eaLnBrk="1" fontAlgn="auto" latinLnBrk="0" hangingPunct="1">
              <a:lnSpc>
                <a:spcPct val="100000"/>
              </a:lnSpc>
              <a:spcBef>
                <a:spcPts val="0"/>
              </a:spcBef>
              <a:spcAft>
                <a:spcPts val="0"/>
              </a:spcAft>
              <a:buClrTx/>
              <a:buSzTx/>
              <a:buFont typeface="Arial" pitchFamily="34" charset="0"/>
              <a:buNone/>
              <a:tabLst/>
            </a:pPr>
            <a:r>
              <a:rPr lang="en-AU" sz="1000" b="1" i="1" dirty="0">
                <a:latin typeface="+mj-lt"/>
                <a:ea typeface="+mn-ea"/>
              </a:rPr>
              <a:t>Brisbane and Melbourne. </a:t>
            </a:r>
            <a:r>
              <a:rPr kumimoji="0" lang="en-AU" sz="1000" b="1" i="1" u="none" strike="noStrike" kern="1200" cap="none" spc="0" normalizeH="0" baseline="0" noProof="0" dirty="0">
                <a:ln>
                  <a:noFill/>
                </a:ln>
                <a:solidFill>
                  <a:schemeClr val="tx1"/>
                </a:solidFill>
                <a:effectLst/>
                <a:uLnTx/>
                <a:uFillTx/>
                <a:latin typeface="+mj-lt"/>
                <a:ea typeface="+mn-ea"/>
                <a:cs typeface="+mn-cs"/>
              </a:rPr>
              <a:t> </a:t>
            </a:r>
          </a:p>
        </p:txBody>
      </p:sp>
    </p:spTree>
    <p:extLst>
      <p:ext uri="{BB962C8B-B14F-4D97-AF65-F5344CB8AC3E}">
        <p14:creationId xmlns:p14="http://schemas.microsoft.com/office/powerpoint/2010/main" val="1955725545"/>
      </p:ext>
    </p:extLst>
  </p:cSld>
  <p:clrMapOvr>
    <a:masterClrMapping/>
  </p:clrMapOvr>
</p:sld>
</file>

<file path=ppt/theme/theme1.xml><?xml version="1.0" encoding="utf-8"?>
<a:theme xmlns:a="http://schemas.openxmlformats.org/drawingml/2006/main" name="ASB Presentation Template v2">
  <a:themeElements>
    <a:clrScheme name="AGSM">
      <a:dk1>
        <a:srgbClr val="404040"/>
      </a:dk1>
      <a:lt1>
        <a:sysClr val="window" lastClr="FFFFFF"/>
      </a:lt1>
      <a:dk2>
        <a:srgbClr val="063E8D"/>
      </a:dk2>
      <a:lt2>
        <a:srgbClr val="CCCCCC"/>
      </a:lt2>
      <a:accent1>
        <a:srgbClr val="063E8D"/>
      </a:accent1>
      <a:accent2>
        <a:srgbClr val="FFD700"/>
      </a:accent2>
      <a:accent3>
        <a:srgbClr val="0067A8"/>
      </a:accent3>
      <a:accent4>
        <a:srgbClr val="00568E"/>
      </a:accent4>
      <a:accent5>
        <a:srgbClr val="004372"/>
      </a:accent5>
      <a:accent6>
        <a:srgbClr val="002E52"/>
      </a:accent6>
      <a:hlink>
        <a:srgbClr val="33CCFF"/>
      </a:hlink>
      <a:folHlink>
        <a:srgbClr val="063E8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kumimoji="0" sz="1150" b="1" i="0" u="none" strike="noStrike" kern="1200" cap="none" spc="0" normalizeH="0" baseline="0" noProof="0" dirty="0" smtClean="0">
            <a:ln>
              <a:noFill/>
            </a:ln>
            <a:solidFill>
              <a:schemeClr val="tx1"/>
            </a:solidFill>
            <a:effectLst/>
            <a:uLnTx/>
            <a:uFillTx/>
            <a:latin typeface="Sommet bold"/>
            <a:ea typeface="+mn-ea"/>
            <a:cs typeface="+mn-cs"/>
          </a:defRPr>
        </a:defPPr>
      </a:lstStyle>
    </a:txDef>
  </a:objectDefaults>
  <a:extraClrSchemeLst/>
  <a:extLst>
    <a:ext uri="{05A4C25C-085E-4340-85A3-A5531E510DB2}">
      <thm15:themeFamily xmlns="" xmlns:thm15="http://schemas.microsoft.com/office/thememl/2012/main" name="Presentation11" id="{CECED6B6-01E3-AF4C-9FB0-716A457DCAD8}" vid="{E23210A9-B5CC-594D-AEAD-3AB1506EAE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SW Document" ma:contentTypeID="0x010100CB3B9BBA0BCD3E419999B5261DC1B9A800224BB63C2918084F9A646BE667CC7303" ma:contentTypeVersion="7" ma:contentTypeDescription="" ma:contentTypeScope="" ma:versionID="614c7b4f92d9bb7268737de014e61d84">
  <xsd:schema xmlns:xsd="http://www.w3.org/2001/XMLSchema" xmlns:xs="http://www.w3.org/2001/XMLSchema" xmlns:p="http://schemas.microsoft.com/office/2006/metadata/properties" xmlns:ns1="http://schemas.microsoft.com/sharepoint/v3" xmlns:ns2="d7539109-5f13-4f99-80e2-1e6f2ec4f145" targetNamespace="http://schemas.microsoft.com/office/2006/metadata/properties" ma:root="true" ma:fieldsID="ccba13754e9710091dea0fddd0daaed7" ns1:_="" ns2:_="">
    <xsd:import namespace="http://schemas.microsoft.com/sharepoint/v3"/>
    <xsd:import namespace="d7539109-5f13-4f99-80e2-1e6f2ec4f145"/>
    <xsd:element name="properties">
      <xsd:complexType>
        <xsd:sequence>
          <xsd:element name="documentManagement">
            <xsd:complexType>
              <xsd:all>
                <xsd:element ref="ns2:ad14b3db64374eb9bb8f94fd7b6021a2" minOccurs="0"/>
                <xsd:element ref="ns2:TaxCatchAll" minOccurs="0"/>
                <xsd:element ref="ns2:TaxCatchAllLabel" minOccurs="0"/>
                <xsd:element ref="ns2:a961bbf450fa44b7a66f926166a33136" minOccurs="0"/>
                <xsd:element ref="ns1:PublishingPageImage" minOccurs="0"/>
                <xsd:element ref="ns2:ebce3244f69e4ef48e30a5c8b29a857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PageImage" ma:index="14" nillable="true" ma:displayName="Page Image" ma:description="Page Image is a site column created by the Publishing feature. It is used on the Article Page Content Type as the primary image of the page." ma:internalName="PublishingPageImag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539109-5f13-4f99-80e2-1e6f2ec4f145" elementFormDefault="qualified">
    <xsd:import namespace="http://schemas.microsoft.com/office/2006/documentManagement/types"/>
    <xsd:import namespace="http://schemas.microsoft.com/office/infopath/2007/PartnerControls"/>
    <xsd:element name="ad14b3db64374eb9bb8f94fd7b6021a2" ma:index="8" nillable="true" ma:taxonomy="true" ma:internalName="ad14b3db64374eb9bb8f94fd7b6021a2" ma:taxonomyFieldName="UNSWBusinessUnit" ma:displayName="UNSW Business Unit" ma:default="" ma:fieldId="{ad14b3db-6437-4eb9-bb8f-94fd7b6021a2}" ma:sspId="2b026aac-6b52-4d7e-a64d-f3ee90946f56" ma:termSetId="c028ceb7-d8a7-4fdc-be3b-f52b72ec38ad"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759bf509-93f8-4f42-9b15-e48071ed914e}" ma:internalName="TaxCatchAll" ma:showField="CatchAllData" ma:web="d7539109-5f13-4f99-80e2-1e6f2ec4f14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759bf509-93f8-4f42-9b15-e48071ed914e}" ma:internalName="TaxCatchAllLabel" ma:readOnly="true" ma:showField="CatchAllDataLabel" ma:web="d7539109-5f13-4f99-80e2-1e6f2ec4f145">
      <xsd:complexType>
        <xsd:complexContent>
          <xsd:extension base="dms:MultiChoiceLookup">
            <xsd:sequence>
              <xsd:element name="Value" type="dms:Lookup" maxOccurs="unbounded" minOccurs="0" nillable="true"/>
            </xsd:sequence>
          </xsd:extension>
        </xsd:complexContent>
      </xsd:complexType>
    </xsd:element>
    <xsd:element name="a961bbf450fa44b7a66f926166a33136" ma:index="12" nillable="true" ma:taxonomy="true" ma:internalName="a961bbf450fa44b7a66f926166a33136" ma:taxonomyFieldName="UNSWDocumentType" ma:displayName="UNSW Document Type" ma:default="" ma:fieldId="{a961bbf4-50fa-44b7-a66f-926166a33136}" ma:taxonomyMulti="true" ma:sspId="2b026aac-6b52-4d7e-a64d-f3ee90946f56" ma:termSetId="d9621c50-1902-4b14-a91d-a52bce304c1a" ma:anchorId="00000000-0000-0000-0000-000000000000" ma:open="false" ma:isKeyword="false">
      <xsd:complexType>
        <xsd:sequence>
          <xsd:element ref="pc:Terms" minOccurs="0" maxOccurs="1"/>
        </xsd:sequence>
      </xsd:complexType>
    </xsd:element>
    <xsd:element name="ebce3244f69e4ef48e30a5c8b29a8579" ma:index="15" nillable="true" ma:taxonomy="true" ma:internalName="ebce3244f69e4ef48e30a5c8b29a8579" ma:taxonomyFieldName="UNSWSchool" ma:displayName="UNSW School/Centre" ma:default="" ma:fieldId="{ebce3244-f69e-4ef4-8e30-a5c8b29a8579}" ma:sspId="2b026aac-6b52-4d7e-a64d-f3ee90946f56" ma:termSetId="8070f66c-b5ac-41c2-aadc-e78dddc3778d"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d7539109-5f13-4f99-80e2-1e6f2ec4f145">
      <Value>12</Value>
      <Value>10</Value>
      <Value>21</Value>
    </TaxCatchAll>
    <ad14b3db64374eb9bb8f94fd7b6021a2 xmlns="d7539109-5f13-4f99-80e2-1e6f2ec4f145">
      <Terms xmlns="http://schemas.microsoft.com/office/infopath/2007/PartnerControls">
        <TermInfo xmlns="http://schemas.microsoft.com/office/infopath/2007/PartnerControls">
          <TermName xmlns="http://schemas.microsoft.com/office/infopath/2007/PartnerControls">Marketing</TermName>
          <TermId xmlns="http://schemas.microsoft.com/office/infopath/2007/PartnerControls">fb9c1b90-7159-4dac-b0a9-0cb2ecf36303</TermId>
        </TermInfo>
      </Terms>
    </ad14b3db64374eb9bb8f94fd7b6021a2>
    <ebce3244f69e4ef48e30a5c8b29a8579 xmlns="d7539109-5f13-4f99-80e2-1e6f2ec4f145">
      <Terms xmlns="http://schemas.microsoft.com/office/infopath/2007/PartnerControls">
        <TermInfo xmlns="http://schemas.microsoft.com/office/infopath/2007/PartnerControls">
          <TermName xmlns="http://schemas.microsoft.com/office/infopath/2007/PartnerControls">Social Policy Research Centre</TermName>
          <TermId xmlns="http://schemas.microsoft.com/office/infopath/2007/PartnerControls">de620cee-0f04-47d5-9dd3-dfcd30886998</TermId>
        </TermInfo>
      </Terms>
    </ebce3244f69e4ef48e30a5c8b29a8579>
    <PublishingPageImage xmlns="http://schemas.microsoft.com/sharepoint/v3" xsi:nil="true"/>
    <a961bbf450fa44b7a66f926166a33136 xmlns="d7539109-5f13-4f99-80e2-1e6f2ec4f145">
      <Terms xmlns="http://schemas.microsoft.com/office/infopath/2007/PartnerControls">
        <TermInfo xmlns="http://schemas.microsoft.com/office/infopath/2007/PartnerControls">
          <TermName xmlns="http://schemas.microsoft.com/office/infopath/2007/PartnerControls">Branded Template</TermName>
          <TermId xmlns="http://schemas.microsoft.com/office/infopath/2007/PartnerControls">d6fbe652-0bae-4e0f-9389-fdd30b45ad31</TermId>
        </TermInfo>
      </Terms>
    </a961bbf450fa44b7a66f926166a33136>
  </documentManagement>
</p:properties>
</file>

<file path=customXml/itemProps1.xml><?xml version="1.0" encoding="utf-8"?>
<ds:datastoreItem xmlns:ds="http://schemas.openxmlformats.org/officeDocument/2006/customXml" ds:itemID="{F77A88D3-C8FA-43F4-B901-104849B358DC}">
  <ds:schemaRefs>
    <ds:schemaRef ds:uri="http://schemas.microsoft.com/office/2006/metadata/longProperties"/>
  </ds:schemaRefs>
</ds:datastoreItem>
</file>

<file path=customXml/itemProps2.xml><?xml version="1.0" encoding="utf-8"?>
<ds:datastoreItem xmlns:ds="http://schemas.openxmlformats.org/officeDocument/2006/customXml" ds:itemID="{72AF81F6-8F2A-47D5-9E54-F37BF3E413E5}">
  <ds:schemaRefs>
    <ds:schemaRef ds:uri="http://schemas.microsoft.com/sharepoint/v3/contenttype/forms"/>
  </ds:schemaRefs>
</ds:datastoreItem>
</file>

<file path=customXml/itemProps3.xml><?xml version="1.0" encoding="utf-8"?>
<ds:datastoreItem xmlns:ds="http://schemas.openxmlformats.org/officeDocument/2006/customXml" ds:itemID="{C37FDE9E-D31F-424C-B160-33A5524705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7539109-5f13-4f99-80e2-1e6f2ec4f1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9B49113-6A1F-4D72-AA58-A6BB3142146B}">
  <ds:schemaRefs>
    <ds:schemaRef ds:uri="http://purl.org/dc/terms/"/>
    <ds:schemaRef ds:uri="d7539109-5f13-4f99-80e2-1e6f2ec4f145"/>
    <ds:schemaRef ds:uri="http://schemas.microsoft.com/office/2006/metadata/properties"/>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Sydney_4x3</Template>
  <TotalTime>897</TotalTime>
  <Words>2248</Words>
  <Application>Microsoft Office PowerPoint</Application>
  <PresentationFormat>On-screen Show (4:3)</PresentationFormat>
  <Paragraphs>400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ASB Presentation Template v2</vt:lpstr>
      <vt:lpstr>PowerPoint Presentation</vt:lpstr>
      <vt:lpstr>Project Description and Objectives</vt:lpstr>
      <vt:lpstr>Background and Context</vt:lpstr>
      <vt:lpstr>What is a Budget Standard? </vt:lpstr>
      <vt:lpstr>Key General Features of the Project</vt:lpstr>
      <vt:lpstr>Some Key Differences from Earlier Study</vt:lpstr>
      <vt:lpstr>Family Types </vt:lpstr>
      <vt:lpstr>Some Key Practical Issues </vt:lpstr>
      <vt:lpstr>Setting Dwelling Types and Location</vt:lpstr>
      <vt:lpstr>Average Rents for Assigned Dwellings</vt:lpstr>
      <vt:lpstr>The New Low-Paid Budget Standards ($ per week, June 2016)</vt:lpstr>
      <vt:lpstr>The New Unemployed Budget Standards ($ per week, June 2016)</vt:lpstr>
      <vt:lpstr>Estimated Costs of Children ($ per week, June 2016)</vt:lpstr>
      <vt:lpstr>Implied Horizontal and Vertical Relativities ($/week, June 2016)</vt:lpstr>
      <vt:lpstr>Comparisons with Existing Poverty Lines ($ per week, June 2016)</vt:lpstr>
      <vt:lpstr>Assessing the Adequacy of the Social Safety Net </vt:lpstr>
      <vt:lpstr>Concluding Reflections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Wage Review 2017-18</dc:title>
  <dc:subject>Research - Budget standards presentation</dc:subject>
  <dc:creator>Prof. Peter Saunders;Megan Bedford</dc:creator>
  <cp:lastModifiedBy>ellisg</cp:lastModifiedBy>
  <cp:revision>141</cp:revision>
  <cp:lastPrinted>2017-10-31T23:52:45Z</cp:lastPrinted>
  <dcterms:created xsi:type="dcterms:W3CDTF">2017-02-02T04:16:19Z</dcterms:created>
  <dcterms:modified xsi:type="dcterms:W3CDTF">2017-12-22T00:42:37Z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15500.0000000000</vt:lpwstr>
  </property>
  <property fmtid="{D5CDD505-2E9C-101B-9397-08002B2CF9AE}" pid="3" name="OHS Newsletter?">
    <vt:lpwstr>0</vt:lpwstr>
  </property>
  <property fmtid="{D5CDD505-2E9C-101B-9397-08002B2CF9AE}" pid="4" name="Category">
    <vt:lpwstr>AGSM</vt:lpwstr>
  </property>
  <property fmtid="{D5CDD505-2E9C-101B-9397-08002B2CF9AE}" pid="5" name="ContentType">
    <vt:lpwstr>Document</vt:lpwstr>
  </property>
  <property fmtid="{D5CDD505-2E9C-101B-9397-08002B2CF9AE}" pid="6" name="Date">
    <vt:lpwstr/>
  </property>
  <property fmtid="{D5CDD505-2E9C-101B-9397-08002B2CF9AE}" pid="7" name="PublishingExpirationDate">
    <vt:lpwstr/>
  </property>
  <property fmtid="{D5CDD505-2E9C-101B-9397-08002B2CF9AE}" pid="8" name="PublishingStartDate">
    <vt:lpwstr/>
  </property>
  <property fmtid="{D5CDD505-2E9C-101B-9397-08002B2CF9AE}" pid="9" name="ASBDocumentType">
    <vt:lpwstr>16</vt:lpwstr>
  </property>
  <property fmtid="{D5CDD505-2E9C-101B-9397-08002B2CF9AE}" pid="10" name="ASBDepartment">
    <vt:lpwstr>8</vt:lpwstr>
  </property>
  <property fmtid="{D5CDD505-2E9C-101B-9397-08002B2CF9AE}" pid="11" name="ASBUpdatedDate">
    <vt:lpwstr>2015-08-04T00:00:00Z</vt:lpwstr>
  </property>
  <property fmtid="{D5CDD505-2E9C-101B-9397-08002B2CF9AE}" pid="12" name="ASBTopic">
    <vt:lpwstr>1</vt:lpwstr>
  </property>
  <property fmtid="{D5CDD505-2E9C-101B-9397-08002B2CF9AE}" pid="13" name="ASBProgram">
    <vt:lpwstr>5</vt:lpwstr>
  </property>
  <property fmtid="{D5CDD505-2E9C-101B-9397-08002B2CF9AE}" pid="14" name="Format">
    <vt:lpwstr>PowerPoint</vt:lpwstr>
  </property>
  <property fmtid="{D5CDD505-2E9C-101B-9397-08002B2CF9AE}" pid="15" name="UnswBus_ResourceCategory">
    <vt:lpwstr>78;#AGSM|e641e8a1-99e5-404f-bd7c-35803f4d985d</vt:lpwstr>
  </property>
  <property fmtid="{D5CDD505-2E9C-101B-9397-08002B2CF9AE}" pid="16" name="UnswBus_ResourceType">
    <vt:lpwstr>Template</vt:lpwstr>
  </property>
  <property fmtid="{D5CDD505-2E9C-101B-9397-08002B2CF9AE}" pid="17" name="ContentTypeId">
    <vt:lpwstr>0x010100CB3B9BBA0BCD3E419999B5261DC1B9A800224BB63C2918084F9A646BE667CC7303</vt:lpwstr>
  </property>
  <property fmtid="{D5CDD505-2E9C-101B-9397-08002B2CF9AE}" pid="18" name="i7e4caf4883549738b3fce866cf588f7">
    <vt:lpwstr>AGSM|e641e8a1-99e5-404f-bd7c-35803f4d985d</vt:lpwstr>
  </property>
  <property fmtid="{D5CDD505-2E9C-101B-9397-08002B2CF9AE}" pid="19" name="TaxCatchAll">
    <vt:lpwstr>78;#AGSM|e641e8a1-99e5-404f-bd7c-35803f4d985d</vt:lpwstr>
  </property>
  <property fmtid="{D5CDD505-2E9C-101B-9397-08002B2CF9AE}" pid="20" name="l106d6d0667840b48999320499b4dd29">
    <vt:lpwstr/>
  </property>
  <property fmtid="{D5CDD505-2E9C-101B-9397-08002B2CF9AE}" pid="21" name="UnswBus_EnterpriseKeywords">
    <vt:lpwstr/>
  </property>
  <property fmtid="{D5CDD505-2E9C-101B-9397-08002B2CF9AE}" pid="22" name="cfdce602ab9848b4bf80c62eae0cddb3">
    <vt:lpwstr/>
  </property>
  <property fmtid="{D5CDD505-2E9C-101B-9397-08002B2CF9AE}" pid="23" name="UnswBus_SchoolUnit">
    <vt:lpwstr/>
  </property>
  <property fmtid="{D5CDD505-2E9C-101B-9397-08002B2CF9AE}" pid="24" name="UnswBus_Description">
    <vt:lpwstr>Branded templates produced by the UNSW Business School Marketing team</vt:lpwstr>
  </property>
  <property fmtid="{D5CDD505-2E9C-101B-9397-08002B2CF9AE}" pid="25" name="UNSWDocumentType">
    <vt:lpwstr>12;#Branded Template|d6fbe652-0bae-4e0f-9389-fdd30b45ad31</vt:lpwstr>
  </property>
  <property fmtid="{D5CDD505-2E9C-101B-9397-08002B2CF9AE}" pid="26" name="UNSWSchool">
    <vt:lpwstr>21;#Social Policy Research Centre|de620cee-0f04-47d5-9dd3-dfcd30886998</vt:lpwstr>
  </property>
  <property fmtid="{D5CDD505-2E9C-101B-9397-08002B2CF9AE}" pid="27" name="UNSWBusinessUnit">
    <vt:lpwstr>10;#Marketing|fb9c1b90-7159-4dac-b0a9-0cb2ecf36303</vt:lpwstr>
  </property>
  <property fmtid="{D5CDD505-2E9C-101B-9397-08002B2CF9AE}" pid="28" name="Display">
    <vt:bool>true</vt:bool>
  </property>
</Properties>
</file>